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202" r:id="rId2"/>
    <p:sldId id="1141" r:id="rId3"/>
    <p:sldId id="976" r:id="rId4"/>
    <p:sldId id="1142" r:id="rId5"/>
    <p:sldId id="1143" r:id="rId6"/>
    <p:sldId id="1144" r:id="rId7"/>
    <p:sldId id="1145" r:id="rId8"/>
    <p:sldId id="1146" r:id="rId9"/>
    <p:sldId id="1147" r:id="rId10"/>
    <p:sldId id="1148" r:id="rId11"/>
    <p:sldId id="1132" r:id="rId12"/>
    <p:sldId id="1149" r:id="rId13"/>
    <p:sldId id="1150" r:id="rId14"/>
    <p:sldId id="1151" r:id="rId15"/>
    <p:sldId id="1152" r:id="rId16"/>
    <p:sldId id="1153" r:id="rId17"/>
    <p:sldId id="1155" r:id="rId18"/>
    <p:sldId id="1154" r:id="rId19"/>
    <p:sldId id="1156" r:id="rId20"/>
    <p:sldId id="1157" r:id="rId21"/>
    <p:sldId id="1160" r:id="rId22"/>
    <p:sldId id="1158" r:id="rId23"/>
    <p:sldId id="1159" r:id="rId24"/>
    <p:sldId id="1161" r:id="rId25"/>
    <p:sldId id="1162" r:id="rId26"/>
    <p:sldId id="1167" r:id="rId27"/>
    <p:sldId id="1164" r:id="rId28"/>
    <p:sldId id="1165" r:id="rId29"/>
    <p:sldId id="1166" r:id="rId30"/>
    <p:sldId id="1168" r:id="rId31"/>
    <p:sldId id="1169" r:id="rId32"/>
    <p:sldId id="1170" r:id="rId33"/>
    <p:sldId id="1171" r:id="rId34"/>
    <p:sldId id="1173" r:id="rId35"/>
    <p:sldId id="1172" r:id="rId36"/>
    <p:sldId id="1174" r:id="rId37"/>
    <p:sldId id="1176" r:id="rId38"/>
    <p:sldId id="1175" r:id="rId39"/>
    <p:sldId id="1177" r:id="rId40"/>
    <p:sldId id="1191" r:id="rId41"/>
    <p:sldId id="1192" r:id="rId42"/>
    <p:sldId id="1193" r:id="rId43"/>
    <p:sldId id="1194" r:id="rId44"/>
    <p:sldId id="1178" r:id="rId45"/>
    <p:sldId id="1196" r:id="rId46"/>
    <p:sldId id="1195" r:id="rId47"/>
    <p:sldId id="1184" r:id="rId48"/>
    <p:sldId id="1185" r:id="rId49"/>
    <p:sldId id="1179" r:id="rId50"/>
    <p:sldId id="1180" r:id="rId51"/>
    <p:sldId id="1181" r:id="rId52"/>
    <p:sldId id="1183" r:id="rId53"/>
    <p:sldId id="1197" r:id="rId54"/>
    <p:sldId id="1188" r:id="rId55"/>
    <p:sldId id="1199" r:id="rId56"/>
    <p:sldId id="1198" r:id="rId57"/>
    <p:sldId id="1200" r:id="rId58"/>
    <p:sldId id="1189" r:id="rId59"/>
    <p:sldId id="1190" r:id="rId60"/>
    <p:sldId id="1201" r:id="rId61"/>
    <p:sldId id="259" r:id="rId62"/>
  </p:sldIdLst>
  <p:sldSz cx="36576000" cy="20574000"/>
  <p:notesSz cx="6858000" cy="9144000"/>
  <p:custDataLst>
    <p:tags r:id="rId6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720" y="3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61360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microsoft.com/office/2007/relationships/hdphoto" Target="../media/hdphoto4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7.curtisnorthcutt.com/confident-learning" TargetMode="External"/><Relationship Id="rId5" Type="http://schemas.openxmlformats.org/officeDocument/2006/relationships/hyperlink" Target="https://labelerrors.com/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emf"/><Relationship Id="rId7" Type="http://schemas.openxmlformats.org/officeDocument/2006/relationships/image" Target="../media/image44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72.png"/><Relationship Id="rId7" Type="http://schemas.openxmlformats.org/officeDocument/2006/relationships/image" Target="../media/image4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microsoft.com/office/2007/relationships/hdphoto" Target="../media/hdphoto4.wdp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B13571-9359-497A-87B3-5BA7BB003E05}"/>
              </a:ext>
            </a:extLst>
          </p:cNvPr>
          <p:cNvSpPr/>
          <p:nvPr/>
        </p:nvSpPr>
        <p:spPr bwMode="auto">
          <a:xfrm>
            <a:off x="3718560" y="4683229"/>
            <a:ext cx="1195451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ABC40-A0AA-40EA-B686-9654DB38031A}"/>
              </a:ext>
            </a:extLst>
          </p:cNvPr>
          <p:cNvSpPr/>
          <p:nvPr/>
        </p:nvSpPr>
        <p:spPr bwMode="auto">
          <a:xfrm>
            <a:off x="18831560" y="4683229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00B43-81EE-4549-A7D3-784B4E38F355}"/>
              </a:ext>
            </a:extLst>
          </p:cNvPr>
          <p:cNvSpPr/>
          <p:nvPr/>
        </p:nvSpPr>
        <p:spPr bwMode="auto">
          <a:xfrm>
            <a:off x="22514560" y="4683229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2EEB-EA8A-4493-86C4-C301D23D7A52}"/>
              </a:ext>
            </a:extLst>
          </p:cNvPr>
          <p:cNvSpPr txBox="1"/>
          <p:nvPr/>
        </p:nvSpPr>
        <p:spPr>
          <a:xfrm>
            <a:off x="6805930" y="7960464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9D49C-A769-4B62-B7F6-22BED15DD17C}"/>
              </a:ext>
            </a:extLst>
          </p:cNvPr>
          <p:cNvSpPr txBox="1"/>
          <p:nvPr/>
        </p:nvSpPr>
        <p:spPr>
          <a:xfrm>
            <a:off x="20397470" y="10592908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data mismatch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29CF7B-F092-4E7A-BAA7-9F55BA8F4BC9}"/>
              </a:ext>
            </a:extLst>
          </p:cNvPr>
          <p:cNvSpPr txBox="1"/>
          <p:nvPr/>
        </p:nvSpPr>
        <p:spPr>
          <a:xfrm>
            <a:off x="26245820" y="8279326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DF5855-862D-42E3-B5A4-59B3E023ABA8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flipH="1" flipV="1">
            <a:off x="26781760" y="5711929"/>
            <a:ext cx="3933190" cy="25673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D4E33-4DDA-4CF9-BC34-835022E8A39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9695815" y="6740629"/>
            <a:ext cx="1579245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9A1981-B0AB-43AF-9ED7-F1943BC247C6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0673060" y="6740629"/>
            <a:ext cx="4193540" cy="385227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76CED-00ED-4F5B-AFB2-69F6A1179D7A}"/>
              </a:ext>
            </a:extLst>
          </p:cNvPr>
          <p:cNvSpPr/>
          <p:nvPr/>
        </p:nvSpPr>
        <p:spPr bwMode="auto">
          <a:xfrm>
            <a:off x="15673070" y="4691478"/>
            <a:ext cx="3087370" cy="20574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Tra</a:t>
            </a:r>
            <a:r>
              <a:rPr lang="en-US" dirty="0">
                <a:latin typeface="Arial"/>
              </a:rPr>
              <a:t>-Dev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6A08-291B-439C-B1BA-1C4A1ECFE40D}"/>
              </a:ext>
            </a:extLst>
          </p:cNvPr>
          <p:cNvSpPr txBox="1"/>
          <p:nvPr/>
        </p:nvSpPr>
        <p:spPr>
          <a:xfrm>
            <a:off x="10247630" y="10804786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62286B-00E7-4955-9A61-1CA421513BA3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4716760" y="6748878"/>
            <a:ext cx="2499995" cy="40559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BEAFADF-EC67-4F6C-8833-B1B221635C19}"/>
              </a:ext>
            </a:extLst>
          </p:cNvPr>
          <p:cNvSpPr txBox="1"/>
          <p:nvPr/>
        </p:nvSpPr>
        <p:spPr>
          <a:xfrm>
            <a:off x="3497580" y="14538960"/>
            <a:ext cx="23284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the train set further to get a </a:t>
            </a:r>
            <a:r>
              <a:rPr lang="en-US" dirty="0" err="1"/>
              <a:t>Tra</a:t>
            </a:r>
            <a:r>
              <a:rPr lang="en-US" dirty="0"/>
              <a:t>-Dev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and </a:t>
            </a:r>
            <a:r>
              <a:rPr lang="en-US" dirty="0" err="1"/>
              <a:t>Tra</a:t>
            </a:r>
            <a:r>
              <a:rPr lang="en-US" dirty="0"/>
              <a:t>-Dev set have the same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Used to estimate model variance</a:t>
            </a:r>
          </a:p>
        </p:txBody>
      </p:sp>
    </p:spTree>
    <p:extLst>
      <p:ext uri="{BB962C8B-B14F-4D97-AF65-F5344CB8AC3E}">
        <p14:creationId xmlns:p14="http://schemas.microsoft.com/office/powerpoint/2010/main" val="374686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Train, </a:t>
            </a:r>
            <a:r>
              <a:rPr lang="en-US" sz="11500" dirty="0" err="1"/>
              <a:t>Tra</a:t>
            </a:r>
            <a:r>
              <a:rPr lang="en-US" sz="11500" dirty="0"/>
              <a:t>-Dev, Dev and Test sets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40E6F7-1DD8-4F04-8F20-253FA2264953}"/>
              </a:ext>
            </a:extLst>
          </p:cNvPr>
          <p:cNvCxnSpPr>
            <a:cxnSpLocks/>
          </p:cNvCxnSpPr>
          <p:nvPr/>
        </p:nvCxnSpPr>
        <p:spPr>
          <a:xfrm flipH="1">
            <a:off x="9996414" y="3750176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CC9FA-F5DF-42A4-9B02-646C6C3D901A}"/>
              </a:ext>
            </a:extLst>
          </p:cNvPr>
          <p:cNvCxnSpPr>
            <a:cxnSpLocks/>
          </p:cNvCxnSpPr>
          <p:nvPr/>
        </p:nvCxnSpPr>
        <p:spPr>
          <a:xfrm>
            <a:off x="9996414" y="17302916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E5B1A-EA35-4D27-9D30-5AF8CDFD7478}"/>
              </a:ext>
            </a:extLst>
          </p:cNvPr>
          <p:cNvCxnSpPr>
            <a:cxnSpLocks/>
          </p:cNvCxnSpPr>
          <p:nvPr/>
        </p:nvCxnSpPr>
        <p:spPr>
          <a:xfrm>
            <a:off x="10165586" y="5745916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24BE03-3C48-4EE1-A2D1-0D12A47EF0EE}"/>
              </a:ext>
            </a:extLst>
          </p:cNvPr>
          <p:cNvSpPr/>
          <p:nvPr/>
        </p:nvSpPr>
        <p:spPr bwMode="auto">
          <a:xfrm>
            <a:off x="10072614" y="7880200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9334B-9A6C-4883-B20C-BC67324CDE7B}"/>
              </a:ext>
            </a:extLst>
          </p:cNvPr>
          <p:cNvSpPr txBox="1"/>
          <p:nvPr/>
        </p:nvSpPr>
        <p:spPr>
          <a:xfrm>
            <a:off x="16012021" y="1757629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64624-AC67-4ADF-B4B7-C63ED35E97A9}"/>
              </a:ext>
            </a:extLst>
          </p:cNvPr>
          <p:cNvSpPr txBox="1"/>
          <p:nvPr/>
        </p:nvSpPr>
        <p:spPr>
          <a:xfrm>
            <a:off x="6759706" y="11574222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F5BBF-F896-492B-AC6B-8EAB83B4DB71}"/>
              </a:ext>
            </a:extLst>
          </p:cNvPr>
          <p:cNvSpPr txBox="1"/>
          <p:nvPr/>
        </p:nvSpPr>
        <p:spPr>
          <a:xfrm>
            <a:off x="24499814" y="735172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569EA6-7E26-4493-8528-7AA2DB1BFB6F}"/>
              </a:ext>
            </a:extLst>
          </p:cNvPr>
          <p:cNvCxnSpPr>
            <a:cxnSpLocks/>
          </p:cNvCxnSpPr>
          <p:nvPr/>
        </p:nvCxnSpPr>
        <p:spPr>
          <a:xfrm>
            <a:off x="23890214" y="7880200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833C04-0B11-4BEE-8922-F9ABC1418FFA}"/>
              </a:ext>
            </a:extLst>
          </p:cNvPr>
          <p:cNvSpPr txBox="1"/>
          <p:nvPr/>
        </p:nvSpPr>
        <p:spPr>
          <a:xfrm>
            <a:off x="21189429" y="8121777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A2976-BBE3-4F38-8C06-1D79F71749E9}"/>
              </a:ext>
            </a:extLst>
          </p:cNvPr>
          <p:cNvCxnSpPr>
            <a:cxnSpLocks/>
          </p:cNvCxnSpPr>
          <p:nvPr/>
        </p:nvCxnSpPr>
        <p:spPr>
          <a:xfrm>
            <a:off x="23890214" y="5745916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8B83-871C-4B17-8052-2F32014FFD9E}"/>
              </a:ext>
            </a:extLst>
          </p:cNvPr>
          <p:cNvSpPr txBox="1"/>
          <p:nvPr/>
        </p:nvSpPr>
        <p:spPr>
          <a:xfrm>
            <a:off x="22235021" y="6479485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B1ADD-0DE9-4A25-82B6-51956F438240}"/>
              </a:ext>
            </a:extLst>
          </p:cNvPr>
          <p:cNvSpPr txBox="1"/>
          <p:nvPr/>
        </p:nvSpPr>
        <p:spPr>
          <a:xfrm>
            <a:off x="24499814" y="5355987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7560EF-5C82-4B6A-A1E3-FB0AFAB8FD44}"/>
              </a:ext>
            </a:extLst>
          </p:cNvPr>
          <p:cNvSpPr/>
          <p:nvPr/>
        </p:nvSpPr>
        <p:spPr bwMode="auto">
          <a:xfrm>
            <a:off x="9945614" y="9046667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F4374-11BC-44C8-863A-1E6C8F51D449}"/>
              </a:ext>
            </a:extLst>
          </p:cNvPr>
          <p:cNvSpPr txBox="1"/>
          <p:nvPr/>
        </p:nvSpPr>
        <p:spPr>
          <a:xfrm>
            <a:off x="24499814" y="865673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TraDev</a:t>
            </a:r>
            <a:r>
              <a:rPr lang="en-US" dirty="0"/>
              <a:t> accuracy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65358F1-44A3-4549-9C76-F5F91B5215CC}"/>
              </a:ext>
            </a:extLst>
          </p:cNvPr>
          <p:cNvSpPr/>
          <p:nvPr/>
        </p:nvSpPr>
        <p:spPr bwMode="auto">
          <a:xfrm>
            <a:off x="9996414" y="10579122"/>
            <a:ext cx="14147800" cy="66452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3704AC0-BB80-4210-B31F-4E95BED57854}"/>
              </a:ext>
            </a:extLst>
          </p:cNvPr>
          <p:cNvSpPr/>
          <p:nvPr/>
        </p:nvSpPr>
        <p:spPr bwMode="auto">
          <a:xfrm>
            <a:off x="9971014" y="12008716"/>
            <a:ext cx="14147800" cy="5268020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ln w="152400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BAF3F7-4F65-46A7-9D92-E40DB7A498CF}"/>
              </a:ext>
            </a:extLst>
          </p:cNvPr>
          <p:cNvCxnSpPr>
            <a:cxnSpLocks/>
          </p:cNvCxnSpPr>
          <p:nvPr/>
        </p:nvCxnSpPr>
        <p:spPr>
          <a:xfrm>
            <a:off x="23890214" y="9092473"/>
            <a:ext cx="0" cy="148664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8C92BD-7EF0-42AA-B985-78D992109912}"/>
              </a:ext>
            </a:extLst>
          </p:cNvPr>
          <p:cNvSpPr txBox="1"/>
          <p:nvPr/>
        </p:nvSpPr>
        <p:spPr>
          <a:xfrm>
            <a:off x="19440118" y="9424181"/>
            <a:ext cx="44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mismatch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0CC1DA-398A-42BA-BBD0-677F35AE722E}"/>
              </a:ext>
            </a:extLst>
          </p:cNvPr>
          <p:cNvCxnSpPr>
            <a:cxnSpLocks/>
          </p:cNvCxnSpPr>
          <p:nvPr/>
        </p:nvCxnSpPr>
        <p:spPr>
          <a:xfrm>
            <a:off x="23890214" y="10668660"/>
            <a:ext cx="0" cy="134005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0C02BA-FBAC-4BCA-8C46-DCA782C9CAF8}"/>
              </a:ext>
            </a:extLst>
          </p:cNvPr>
          <p:cNvSpPr txBox="1"/>
          <p:nvPr/>
        </p:nvSpPr>
        <p:spPr>
          <a:xfrm>
            <a:off x="18525718" y="11022028"/>
            <a:ext cx="5059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Dev set overfitting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FE6BF-2A4D-4EB5-8C1F-6EC93FE61A7B}"/>
              </a:ext>
            </a:extLst>
          </p:cNvPr>
          <p:cNvSpPr txBox="1"/>
          <p:nvPr/>
        </p:nvSpPr>
        <p:spPr>
          <a:xfrm>
            <a:off x="24607814" y="1015639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AD7F7-1CEB-4B36-B230-76ACDB2730ED}"/>
              </a:ext>
            </a:extLst>
          </p:cNvPr>
          <p:cNvSpPr txBox="1"/>
          <p:nvPr/>
        </p:nvSpPr>
        <p:spPr>
          <a:xfrm>
            <a:off x="24607814" y="1157422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95" y="7903993"/>
            <a:ext cx="6107482" cy="814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4750465" y="3671827"/>
            <a:ext cx="28188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Error analysis : exam the incorrect/less-perfect samples in Dev set to spot the problems</a:t>
            </a:r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057" y="6428742"/>
            <a:ext cx="4800600" cy="36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118AB-EF89-4210-A836-F5DB24BA5100}"/>
              </a:ext>
            </a:extLst>
          </p:cNvPr>
          <p:cNvSpPr txBox="1"/>
          <p:nvPr/>
        </p:nvSpPr>
        <p:spPr>
          <a:xfrm>
            <a:off x="6219795" y="16344573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sample in Train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58DF-A438-4F0A-8DB3-5CF01CF93C1B}"/>
              </a:ext>
            </a:extLst>
          </p:cNvPr>
          <p:cNvSpPr txBox="1"/>
          <p:nvPr/>
        </p:nvSpPr>
        <p:spPr>
          <a:xfrm>
            <a:off x="22313234" y="7767302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too dark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05" y="10535467"/>
            <a:ext cx="3248025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FCBDB-5357-40ED-A14F-0FF76DD4C215}"/>
              </a:ext>
            </a:extLst>
          </p:cNvPr>
          <p:cNvSpPr txBox="1"/>
          <p:nvPr/>
        </p:nvSpPr>
        <p:spPr>
          <a:xfrm>
            <a:off x="22507877" y="11421887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image view</a:t>
            </a:r>
          </a:p>
        </p:txBody>
      </p:sp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404" y="14561811"/>
            <a:ext cx="2714625" cy="361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A48F2-7A42-497F-83FB-947602800320}"/>
              </a:ext>
            </a:extLst>
          </p:cNvPr>
          <p:cNvSpPr txBox="1"/>
          <p:nvPr/>
        </p:nvSpPr>
        <p:spPr>
          <a:xfrm>
            <a:off x="22507877" y="15735389"/>
            <a:ext cx="639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flipped and with different contrast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9C9B0-71C2-4E39-A306-D9099919B961}"/>
              </a:ext>
            </a:extLst>
          </p:cNvPr>
          <p:cNvSpPr txBox="1"/>
          <p:nvPr/>
        </p:nvSpPr>
        <p:spPr>
          <a:xfrm>
            <a:off x="30081885" y="782148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BA986-D469-4677-9CF7-10373807C68E}"/>
              </a:ext>
            </a:extLst>
          </p:cNvPr>
          <p:cNvSpPr txBox="1"/>
          <p:nvPr/>
        </p:nvSpPr>
        <p:spPr>
          <a:xfrm>
            <a:off x="30081885" y="1136752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1404E-1982-4D4E-BF28-B0DAB65BB440}"/>
              </a:ext>
            </a:extLst>
          </p:cNvPr>
          <p:cNvSpPr txBox="1"/>
          <p:nvPr/>
        </p:nvSpPr>
        <p:spPr>
          <a:xfrm>
            <a:off x="30081885" y="15909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2873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15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5268897" y="3948735"/>
            <a:ext cx="281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analysis : exam the incorrect/less-perfect samples in Dev set to spot the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7" y="6679990"/>
            <a:ext cx="4800600" cy="360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05" y="10786715"/>
            <a:ext cx="3248025" cy="3619500"/>
          </a:xfrm>
          <a:prstGeom prst="rect">
            <a:avLst/>
          </a:prstGeom>
        </p:spPr>
      </p:pic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04" y="14813059"/>
            <a:ext cx="2714625" cy="36195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77FBB9-AB5C-4841-AA2C-F1138D17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49733"/>
              </p:ext>
            </p:extLst>
          </p:nvPr>
        </p:nvGraphicFramePr>
        <p:xfrm>
          <a:off x="10054851" y="8897390"/>
          <a:ext cx="24384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695030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4403548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05906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6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too 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pre-processing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2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image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flipped and with different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data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4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Iterate error analysis with training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AC8D64-E9AF-40A1-BCB5-6831A9F3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47463"/>
              </p:ext>
            </p:extLst>
          </p:nvPr>
        </p:nvGraphicFramePr>
        <p:xfrm>
          <a:off x="1930396" y="625741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2C9B952-3749-474B-8EEC-0CF87806F435}"/>
              </a:ext>
            </a:extLst>
          </p:cNvPr>
          <p:cNvCxnSpPr/>
          <p:nvPr/>
        </p:nvCxnSpPr>
        <p:spPr>
          <a:xfrm>
            <a:off x="7609840" y="71032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36BD9F-5B26-48E1-9743-1569C3970EC1}"/>
              </a:ext>
            </a:extLst>
          </p:cNvPr>
          <p:cNvSpPr txBox="1"/>
          <p:nvPr/>
        </p:nvSpPr>
        <p:spPr>
          <a:xfrm>
            <a:off x="9850120" y="7135444"/>
            <a:ext cx="1481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for first findings: add data pre-processing, data augmentation, add new data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1D21CDD9-1BEA-4DBA-94DC-40126E75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51735"/>
              </p:ext>
            </p:extLst>
          </p:nvPr>
        </p:nvGraphicFramePr>
        <p:xfrm>
          <a:off x="11496040" y="893965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4A0236-3A39-4AE7-B3CF-4361D22D17D4}"/>
              </a:ext>
            </a:extLst>
          </p:cNvPr>
          <p:cNvCxnSpPr/>
          <p:nvPr/>
        </p:nvCxnSpPr>
        <p:spPr>
          <a:xfrm>
            <a:off x="17175484" y="96178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6902C-A865-4F40-A1CD-BB48B7CA9666}"/>
              </a:ext>
            </a:extLst>
          </p:cNvPr>
          <p:cNvSpPr txBox="1"/>
          <p:nvPr/>
        </p:nvSpPr>
        <p:spPr>
          <a:xfrm>
            <a:off x="19415764" y="8939658"/>
            <a:ext cx="4686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model depth + L2 Reg</a:t>
            </a: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CDB9933-21F6-4F8C-95B7-726B992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96889"/>
              </p:ext>
            </p:extLst>
          </p:nvPr>
        </p:nvGraphicFramePr>
        <p:xfrm>
          <a:off x="21061684" y="11524981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</a:t>
                      </a:r>
                      <a:r>
                        <a:rPr lang="en-US" sz="4400" dirty="0" err="1"/>
                        <a:t>Accu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C66CC9-0568-479A-A66C-21A121D87307}"/>
              </a:ext>
            </a:extLst>
          </p:cNvPr>
          <p:cNvCxnSpPr/>
          <p:nvPr/>
        </p:nvCxnSpPr>
        <p:spPr>
          <a:xfrm>
            <a:off x="26741128" y="12394854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7ED894-B0EE-409A-BCDB-9DF2715C7266}"/>
              </a:ext>
            </a:extLst>
          </p:cNvPr>
          <p:cNvSpPr txBox="1"/>
          <p:nvPr/>
        </p:nvSpPr>
        <p:spPr>
          <a:xfrm>
            <a:off x="28981408" y="1242706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error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3BF42-32B8-49F6-8812-1F08BC5E9DA7}"/>
              </a:ext>
            </a:extLst>
          </p:cNvPr>
          <p:cNvSpPr txBox="1"/>
          <p:nvPr/>
        </p:nvSpPr>
        <p:spPr>
          <a:xfrm>
            <a:off x="2682244" y="13781476"/>
            <a:ext cx="23766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Human-level-performance: ~ 100% detection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Iterative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key for deep learning is to decide what to do at each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B4ADF-EF93-4504-BFBB-B93BE9861CE2}"/>
              </a:ext>
            </a:extLst>
          </p:cNvPr>
          <p:cNvSpPr txBox="1"/>
          <p:nvPr/>
        </p:nvSpPr>
        <p:spPr>
          <a:xfrm>
            <a:off x="30715215" y="14232790"/>
            <a:ext cx="622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  <a:p>
            <a:endParaRPr lang="en-US" dirty="0"/>
          </a:p>
          <a:p>
            <a:r>
              <a:rPr lang="en-US" dirty="0"/>
              <a:t>Until meet the performance requirement</a:t>
            </a:r>
          </a:p>
        </p:txBody>
      </p:sp>
    </p:spTree>
    <p:extLst>
      <p:ext uri="{BB962C8B-B14F-4D97-AF65-F5344CB8AC3E}">
        <p14:creationId xmlns:p14="http://schemas.microsoft.com/office/powerpoint/2010/main" val="1929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Speedup the error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00514E-C33A-46E5-B130-6D34DA9B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27" y="6559076"/>
            <a:ext cx="2922227" cy="3662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7C461-4E58-4BEE-A75D-B8086675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92" y="9235440"/>
            <a:ext cx="2751125" cy="3662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17FB4-9693-40F9-ABB0-3FB4E07E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7359" y="8702240"/>
            <a:ext cx="2751125" cy="366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E026C1-C2A8-4141-88BA-3041C381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11" y="6095233"/>
            <a:ext cx="4014551" cy="5352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0B412-D9A0-4D4D-9F7F-0D413B48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8667" y="8499912"/>
            <a:ext cx="2747055" cy="366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B03DD-2F3D-4EE8-91F4-B8486AF9B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7306" y="7406640"/>
            <a:ext cx="2747055" cy="3662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9CBD0C-1FCE-422E-A10A-5A32DA68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395" y="6907661"/>
            <a:ext cx="4014551" cy="5352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6B306A-7F3E-45A5-9CFC-ADC400A82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795" y="6492021"/>
            <a:ext cx="4014551" cy="535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86380-026F-4602-BD11-697B5E2CF0D1}"/>
              </a:ext>
            </a:extLst>
          </p:cNvPr>
          <p:cNvSpPr txBox="1"/>
          <p:nvPr/>
        </p:nvSpPr>
        <p:spPr>
          <a:xfrm>
            <a:off x="7828547" y="13677192"/>
            <a:ext cx="761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Eyeball set: a portion of dev set to check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8ED21-F179-4119-920E-5E4873674C19}"/>
              </a:ext>
            </a:extLst>
          </p:cNvPr>
          <p:cNvSpPr txBox="1"/>
          <p:nvPr/>
        </p:nvSpPr>
        <p:spPr>
          <a:xfrm>
            <a:off x="20829039" y="13402019"/>
            <a:ext cx="761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set: a portion of dev set to apply model, but not exam for error</a:t>
            </a:r>
          </a:p>
        </p:txBody>
      </p:sp>
    </p:spTree>
    <p:extLst>
      <p:ext uri="{BB962C8B-B14F-4D97-AF65-F5344CB8AC3E}">
        <p14:creationId xmlns:p14="http://schemas.microsoft.com/office/powerpoint/2010/main" val="193139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F5B0C24-43AB-4760-AC5A-74BD343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74" y="8308558"/>
            <a:ext cx="9925625" cy="6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Active selection : use uncertainty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7A303-121F-4756-A21C-795DDAE83381}"/>
              </a:ext>
            </a:extLst>
          </p:cNvPr>
          <p:cNvSpPr/>
          <p:nvPr/>
        </p:nvSpPr>
        <p:spPr bwMode="auto">
          <a:xfrm>
            <a:off x="3290725" y="7997655"/>
            <a:ext cx="12875366" cy="3345365"/>
          </a:xfrm>
          <a:prstGeom prst="rect">
            <a:avLst/>
          </a:prstGeom>
          <a:solidFill>
            <a:srgbClr val="990000">
              <a:alpha val="4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16A825-D1D3-4479-BBBD-050A0BF2ED7B}"/>
              </a:ext>
            </a:extLst>
          </p:cNvPr>
          <p:cNvSpPr/>
          <p:nvPr/>
        </p:nvSpPr>
        <p:spPr bwMode="auto">
          <a:xfrm>
            <a:off x="3269803" y="11456478"/>
            <a:ext cx="12875366" cy="3345365"/>
          </a:xfrm>
          <a:prstGeom prst="rect">
            <a:avLst/>
          </a:prstGeom>
          <a:solidFill>
            <a:schemeClr val="accent1">
              <a:lumMod val="60000"/>
              <a:lumOff val="40000"/>
              <a:alpha val="4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B8325F-838D-4E71-A486-39C186ADF1FD}"/>
              </a:ext>
            </a:extLst>
          </p:cNvPr>
          <p:cNvCxnSpPr/>
          <p:nvPr/>
        </p:nvCxnSpPr>
        <p:spPr>
          <a:xfrm>
            <a:off x="3269803" y="1028700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3C39D-9C6F-4407-8E95-A9EFA29E6279}"/>
              </a:ext>
            </a:extLst>
          </p:cNvPr>
          <p:cNvCxnSpPr/>
          <p:nvPr/>
        </p:nvCxnSpPr>
        <p:spPr>
          <a:xfrm>
            <a:off x="3290725" y="1241298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483BBD-B408-47D6-94BF-14EA7DCE6529}"/>
              </a:ext>
            </a:extLst>
          </p:cNvPr>
          <p:cNvSpPr/>
          <p:nvPr/>
        </p:nvSpPr>
        <p:spPr bwMode="auto">
          <a:xfrm>
            <a:off x="7085293" y="10509516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D4DE1-3E72-43C6-8464-AE27AEB7B517}"/>
              </a:ext>
            </a:extLst>
          </p:cNvPr>
          <p:cNvSpPr/>
          <p:nvPr/>
        </p:nvSpPr>
        <p:spPr bwMode="auto">
          <a:xfrm>
            <a:off x="7534873" y="107933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C6501-701E-4FE4-B912-1B34ED7ED34B}"/>
              </a:ext>
            </a:extLst>
          </p:cNvPr>
          <p:cNvSpPr/>
          <p:nvPr/>
        </p:nvSpPr>
        <p:spPr bwMode="auto">
          <a:xfrm>
            <a:off x="6997663" y="11728900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3875D3-A90F-46DA-B475-C71F8EAC14E5}"/>
              </a:ext>
            </a:extLst>
          </p:cNvPr>
          <p:cNvSpPr/>
          <p:nvPr/>
        </p:nvSpPr>
        <p:spPr bwMode="auto">
          <a:xfrm>
            <a:off x="9238524" y="11364745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3C240-AD67-48BA-A3ED-941839F68547}"/>
              </a:ext>
            </a:extLst>
          </p:cNvPr>
          <p:cNvSpPr/>
          <p:nvPr/>
        </p:nvSpPr>
        <p:spPr bwMode="auto">
          <a:xfrm>
            <a:off x="9149781" y="10499702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7FF624-BDCD-43E1-B249-49547E2C1BFD}"/>
              </a:ext>
            </a:extLst>
          </p:cNvPr>
          <p:cNvSpPr/>
          <p:nvPr/>
        </p:nvSpPr>
        <p:spPr bwMode="auto">
          <a:xfrm>
            <a:off x="9238524" y="108607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768182-4A84-4ECB-BA93-CB140FE6A7B0}"/>
              </a:ext>
            </a:extLst>
          </p:cNvPr>
          <p:cNvSpPr/>
          <p:nvPr/>
        </p:nvSpPr>
        <p:spPr bwMode="auto">
          <a:xfrm>
            <a:off x="9387114" y="11817288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D3E841-93EF-4F77-AA03-4E021C89F8DF}"/>
              </a:ext>
            </a:extLst>
          </p:cNvPr>
          <p:cNvSpPr/>
          <p:nvPr/>
        </p:nvSpPr>
        <p:spPr bwMode="auto">
          <a:xfrm>
            <a:off x="9446869" y="1184376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8B7273-E08B-4C18-B51A-2F59C0FEE88D}"/>
              </a:ext>
            </a:extLst>
          </p:cNvPr>
          <p:cNvSpPr/>
          <p:nvPr/>
        </p:nvSpPr>
        <p:spPr bwMode="auto">
          <a:xfrm>
            <a:off x="8209418" y="106269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2C5860-33F8-40CE-BE5C-7F1D24D3D002}"/>
              </a:ext>
            </a:extLst>
          </p:cNvPr>
          <p:cNvSpPr/>
          <p:nvPr/>
        </p:nvSpPr>
        <p:spPr bwMode="auto">
          <a:xfrm>
            <a:off x="8123578" y="11749859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796D3-6F6B-483B-8F17-D94A63055590}"/>
              </a:ext>
            </a:extLst>
          </p:cNvPr>
          <p:cNvSpPr/>
          <p:nvPr/>
        </p:nvSpPr>
        <p:spPr bwMode="auto">
          <a:xfrm>
            <a:off x="9958947" y="10762584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076F23-318D-44FF-B071-402101A54543}"/>
              </a:ext>
            </a:extLst>
          </p:cNvPr>
          <p:cNvSpPr/>
          <p:nvPr/>
        </p:nvSpPr>
        <p:spPr bwMode="auto">
          <a:xfrm>
            <a:off x="9994206" y="117952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3961BD-C4F8-4EAC-86FF-E9F461199085}"/>
              </a:ext>
            </a:extLst>
          </p:cNvPr>
          <p:cNvSpPr/>
          <p:nvPr/>
        </p:nvSpPr>
        <p:spPr bwMode="auto">
          <a:xfrm>
            <a:off x="11235632" y="10596861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4848FA-AD66-4B08-BD8E-D4CEE71826F3}"/>
              </a:ext>
            </a:extLst>
          </p:cNvPr>
          <p:cNvSpPr/>
          <p:nvPr/>
        </p:nvSpPr>
        <p:spPr bwMode="auto">
          <a:xfrm>
            <a:off x="10861985" y="1113686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21118A-3EBC-4B23-845B-A7EDA550A4D4}"/>
              </a:ext>
            </a:extLst>
          </p:cNvPr>
          <p:cNvSpPr/>
          <p:nvPr/>
        </p:nvSpPr>
        <p:spPr bwMode="auto">
          <a:xfrm>
            <a:off x="11148002" y="118162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80A8D-4615-4558-AD1E-6C60360836B8}"/>
              </a:ext>
            </a:extLst>
          </p:cNvPr>
          <p:cNvSpPr/>
          <p:nvPr/>
        </p:nvSpPr>
        <p:spPr bwMode="auto">
          <a:xfrm>
            <a:off x="11758471" y="11475918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F24B3-93C5-4BDF-B1D6-DA98EEBC6617}"/>
              </a:ext>
            </a:extLst>
          </p:cNvPr>
          <p:cNvSpPr/>
          <p:nvPr/>
        </p:nvSpPr>
        <p:spPr bwMode="auto">
          <a:xfrm>
            <a:off x="11800617" y="110381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BAD-974B-4780-B564-ADB8BD406A0C}"/>
              </a:ext>
            </a:extLst>
          </p:cNvPr>
          <p:cNvSpPr txBox="1"/>
          <p:nvPr/>
        </p:nvSpPr>
        <p:spPr>
          <a:xfrm>
            <a:off x="17305183" y="6783100"/>
            <a:ext cx="176250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model output to pick samples to check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use different metrics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domain knowledge, e.g. signal-noise-ratio in different imaging protocols, image appearances in different diseases (such as hypertrophic cardiomyopathy)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Automate this process and optimize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 interval, location of S-T 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of heart</a:t>
            </a:r>
          </a:p>
        </p:txBody>
      </p:sp>
    </p:spTree>
    <p:extLst>
      <p:ext uri="{BB962C8B-B14F-4D97-AF65-F5344CB8AC3E}">
        <p14:creationId xmlns:p14="http://schemas.microsoft.com/office/powerpoint/2010/main" val="4536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labeled R-wave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4160520"/>
            <a:ext cx="12795949" cy="1392174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0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10287000"/>
            <a:ext cx="12795949" cy="779526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4069222" y="3840844"/>
            <a:ext cx="12795949" cy="6987347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210F-273D-43C6-B5F4-D072EE26A920}"/>
              </a:ext>
            </a:extLst>
          </p:cNvPr>
          <p:cNvSpPr txBox="1"/>
          <p:nvPr/>
        </p:nvSpPr>
        <p:spPr>
          <a:xfrm>
            <a:off x="17803097" y="5819000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label</a:t>
            </a:r>
          </a:p>
        </p:txBody>
      </p:sp>
    </p:spTree>
    <p:extLst>
      <p:ext uri="{BB962C8B-B14F-4D97-AF65-F5344CB8AC3E}">
        <p14:creationId xmlns:p14="http://schemas.microsoft.com/office/powerpoint/2010/main" val="133277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6009538" y="5441745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Nx1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6255173" y="13961608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Tx1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FD921-29E4-4205-AC39-5FA8A7D95EA2}"/>
              </a:ext>
            </a:extLst>
          </p:cNvPr>
          <p:cNvSpPr/>
          <p:nvPr/>
        </p:nvSpPr>
        <p:spPr bwMode="auto">
          <a:xfrm>
            <a:off x="11041381" y="3771900"/>
            <a:ext cx="13555980" cy="1309878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A4A27-231E-40E7-8DAB-2EEC7E727F44}"/>
              </a:ext>
            </a:extLst>
          </p:cNvPr>
          <p:cNvSpPr txBox="1"/>
          <p:nvPr/>
        </p:nvSpPr>
        <p:spPr>
          <a:xfrm>
            <a:off x="25554051" y="13302344"/>
            <a:ext cx="8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Debug as one big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End-to-end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isolate bugs</a:t>
            </a:r>
          </a:p>
        </p:txBody>
      </p:sp>
    </p:spTree>
    <p:extLst>
      <p:ext uri="{BB962C8B-B14F-4D97-AF65-F5344CB8AC3E}">
        <p14:creationId xmlns:p14="http://schemas.microsoft.com/office/powerpoint/2010/main" val="356696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b="1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reduce variation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Standardizing the input data and reducing the variation can </a:t>
            </a:r>
            <a:r>
              <a:rPr lang="en-US" dirty="0">
                <a:solidFill>
                  <a:srgbClr val="FF0000"/>
                </a:solidFill>
              </a:rPr>
              <a:t>significantly</a:t>
            </a:r>
            <a:r>
              <a:rPr lang="en-US" dirty="0"/>
              <a:t> help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2BF6C-A394-44BA-B56C-855C3499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6240179"/>
            <a:ext cx="5134456" cy="385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81C4D-828E-469B-915E-C96DCBC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48" y="7120447"/>
            <a:ext cx="3381372" cy="257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FC21D-1E0A-4800-B65E-9442D304FE45}"/>
              </a:ext>
            </a:extLst>
          </p:cNvPr>
          <p:cNvSpPr txBox="1"/>
          <p:nvPr/>
        </p:nvSpPr>
        <p:spPr>
          <a:xfrm>
            <a:off x="5367332" y="10353422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spatial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6D5-3E73-4E97-BC16-A1B3E9D49E95}"/>
              </a:ext>
            </a:extLst>
          </p:cNvPr>
          <p:cNvSpPr txBox="1"/>
          <p:nvPr/>
        </p:nvSpPr>
        <p:spPr>
          <a:xfrm>
            <a:off x="10344146" y="10262116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spatial resolution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F1EBED-DB54-43E6-B169-F2E83CF25279}"/>
              </a:ext>
            </a:extLst>
          </p:cNvPr>
          <p:cNvSpPr/>
          <p:nvPr/>
        </p:nvSpPr>
        <p:spPr bwMode="auto">
          <a:xfrm>
            <a:off x="14117959" y="7894147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B322-2436-4038-8D09-29C8270CA53F}"/>
              </a:ext>
            </a:extLst>
          </p:cNvPr>
          <p:cNvSpPr txBox="1"/>
          <p:nvPr/>
        </p:nvSpPr>
        <p:spPr>
          <a:xfrm>
            <a:off x="14619219" y="8885189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Resample to fixed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EA064-753F-4206-B25B-863024B4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071" y="6057032"/>
            <a:ext cx="6090478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1AA37-D6DD-4F06-8832-90E7AB4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050" y="6057032"/>
            <a:ext cx="604826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EFED7-0F93-4A1B-84BD-F6485AB87B1A}"/>
              </a:ext>
            </a:extLst>
          </p:cNvPr>
          <p:cNvSpPr txBox="1"/>
          <p:nvPr/>
        </p:nvSpPr>
        <p:spPr>
          <a:xfrm>
            <a:off x="22888425" y="11039787"/>
            <a:ext cx="112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high resolution of 1mm</a:t>
            </a:r>
            <a:r>
              <a:rPr lang="en-US" baseline="30000" dirty="0"/>
              <a:t>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F44F38-4EE6-4596-ACB5-3D28FD28C887}"/>
              </a:ext>
            </a:extLst>
          </p:cNvPr>
          <p:cNvSpPr/>
          <p:nvPr/>
        </p:nvSpPr>
        <p:spPr bwMode="auto">
          <a:xfrm>
            <a:off x="14117959" y="15032479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9624-74BA-44F2-8F0C-70C622FDB0FA}"/>
              </a:ext>
            </a:extLst>
          </p:cNvPr>
          <p:cNvSpPr txBox="1"/>
          <p:nvPr/>
        </p:nvSpPr>
        <p:spPr>
          <a:xfrm>
            <a:off x="14411327" y="16229261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image windowing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632C8-838D-4B11-85E7-7CB42C87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28" y="14208269"/>
            <a:ext cx="3429000" cy="2571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558D49-2F53-4CA8-9FA0-B382E4302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950" y="14231330"/>
            <a:ext cx="3429000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1F163-0F55-4CC1-B538-59C75827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385534" y="14231330"/>
            <a:ext cx="3429000" cy="2571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C41EFE-DA81-40AE-A15E-8BB8072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793" y="13612205"/>
            <a:ext cx="27146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understand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“edge” samples, exclude the corrupted samples and correct wrong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219B-9658-4532-829C-A932C79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6" y="6752624"/>
            <a:ext cx="5994057" cy="7992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3AF1-9800-402B-9BA6-AA24561EDFA9}"/>
              </a:ext>
            </a:extLst>
          </p:cNvPr>
          <p:cNvSpPr txBox="1"/>
          <p:nvPr/>
        </p:nvSpPr>
        <p:spPr>
          <a:xfrm>
            <a:off x="4709160" y="15704814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with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8D708-D75D-4DB5-8A17-8A9BD9F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18" y="6752624"/>
            <a:ext cx="6847115" cy="838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124D8-ED99-4F36-871B-DECCF57DF817}"/>
              </a:ext>
            </a:extLst>
          </p:cNvPr>
          <p:cNvSpPr txBox="1"/>
          <p:nvPr/>
        </p:nvSpPr>
        <p:spPr>
          <a:xfrm>
            <a:off x="12408899" y="15879321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loss due to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FA3FA-D861-4DF7-B92F-B87B181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425" y="5809273"/>
            <a:ext cx="15497175" cy="4095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5B7356-0F42-4802-9281-CCB30CFF91E4}"/>
              </a:ext>
            </a:extLst>
          </p:cNvPr>
          <p:cNvSpPr/>
          <p:nvPr/>
        </p:nvSpPr>
        <p:spPr>
          <a:xfrm>
            <a:off x="20645638" y="14579426"/>
            <a:ext cx="145347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https://labelerrors.com/</a:t>
            </a:r>
            <a:endParaRPr lang="en-US" dirty="0"/>
          </a:p>
          <a:p>
            <a:r>
              <a:rPr lang="en-US" dirty="0">
                <a:hlinkClick r:id="rId6"/>
              </a:rPr>
              <a:t>https://l7.curtisnorthcutt.com/confident-learning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6890-CBFF-4433-B9BE-D4ADF2C38CFD}"/>
              </a:ext>
            </a:extLst>
          </p:cNvPr>
          <p:cNvSpPr txBox="1"/>
          <p:nvPr/>
        </p:nvSpPr>
        <p:spPr>
          <a:xfrm>
            <a:off x="20391120" y="10422826"/>
            <a:ext cx="1490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average of 3.4% errors across the 10 benchmark ML datasets</a:t>
            </a:r>
          </a:p>
          <a:p>
            <a:endParaRPr lang="en-US" i="1" dirty="0"/>
          </a:p>
          <a:p>
            <a:r>
              <a:rPr lang="en-US" i="1" dirty="0"/>
              <a:t>Has impact on evaluating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2C676-7F20-4877-90A3-8F95AEA0C91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1422D-FE1A-4D06-9E06-C35CE271C9F8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7034F-7E87-4514-A3BD-0210813E278B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DBF7E-29E4-417A-860F-1C11C584BF8A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BC2A-C751-42A0-846A-E34E99C3ECF9}"/>
              </a:ext>
            </a:extLst>
          </p:cNvPr>
          <p:cNvGrpSpPr/>
          <p:nvPr/>
        </p:nvGrpSpPr>
        <p:grpSpPr>
          <a:xfrm rot="8506657">
            <a:off x="10202089" y="8095152"/>
            <a:ext cx="11338560" cy="4383694"/>
            <a:chOff x="4926329" y="9767445"/>
            <a:chExt cx="11338560" cy="43836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CB8C8C-D712-4E80-8258-122B9243EFA2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921F38-7784-404C-955D-D253DFFD5D2B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1565E8-A858-488E-AEDF-0F08412A13F9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B4441A-BA2E-4E88-A6E9-F0B9B0FCA82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E15D81-B6BE-400C-ADF8-521F93AFAF6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5D6D95D-0BB0-4AE5-A13F-6A67ABB62E57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C48D40-C1F3-47DE-94D1-301BE1305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E19292-1D2F-4C31-85E8-BFD42815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D5046-356A-4740-862E-1655A39FA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14A2EB-437C-4538-AE5D-66A3ADADA188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9B6854-C7A4-4BB3-8D4B-57063A5D6C2D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E81954-D449-40A7-A7A6-41DCDB2D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1AFB45-D449-4898-BE4D-A7CDB0F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54ADF-44B9-46A2-8DA6-F32AC89B99C0}"/>
              </a:ext>
            </a:extLst>
          </p:cNvPr>
          <p:cNvGrpSpPr/>
          <p:nvPr/>
        </p:nvGrpSpPr>
        <p:grpSpPr>
          <a:xfrm rot="9109642">
            <a:off x="24591832" y="8366360"/>
            <a:ext cx="6686363" cy="6678633"/>
            <a:chOff x="24591832" y="8366360"/>
            <a:chExt cx="6686363" cy="66786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9414B1-E9AB-45F3-B1DD-CE166631DFDF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CE2098-1B86-439E-AF06-32040D395C98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4A23C-2EBD-49C7-B31B-24B971490F0C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F1B3F9-3814-4A86-8224-A49DC6083D43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68332AD-8F50-456A-BFCF-2EC246E67BA3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0EFADB-3C77-4A52-8217-A4B44BECF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9A901E-BE7B-4ADE-8645-1239D6DC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725D34-0498-4BA2-B048-ABD9A2BAD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C2C538-8D96-4160-A65C-7B184ACA4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B773498-6DCA-43C5-9106-0AC7F47CDCC1}"/>
              </a:ext>
            </a:extLst>
          </p:cNvPr>
          <p:cNvSpPr txBox="1"/>
          <p:nvPr/>
        </p:nvSpPr>
        <p:spPr>
          <a:xfrm>
            <a:off x="6217920" y="16930942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62CB-F688-422D-B800-1F68658FFBB4}"/>
              </a:ext>
            </a:extLst>
          </p:cNvPr>
          <p:cNvSpPr txBox="1"/>
          <p:nvPr/>
        </p:nvSpPr>
        <p:spPr>
          <a:xfrm>
            <a:off x="23414816" y="17045709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scaling and centering</a:t>
            </a:r>
          </a:p>
        </p:txBody>
      </p:sp>
    </p:spTree>
    <p:extLst>
      <p:ext uri="{BB962C8B-B14F-4D97-AF65-F5344CB8AC3E}">
        <p14:creationId xmlns:p14="http://schemas.microsoft.com/office/powerpoint/2010/main" val="409762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 and centering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758256-977E-45F3-B917-412DE5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9" y="6521648"/>
            <a:ext cx="12097895" cy="9076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06165-57A8-4041-9C8B-C1377E0A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628" y="6521648"/>
            <a:ext cx="12097895" cy="907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AA85A5-47BA-4E38-8156-ED220FB1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290" y="6521648"/>
            <a:ext cx="12097895" cy="907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/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/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/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/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Another </a:t>
                </a:r>
                <a:r>
                  <a:rPr lang="en-US" dirty="0"/>
                  <a:t>approach often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𝑎𝑚𝑎𝑥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blipFill>
                <a:blip r:embed="rId8"/>
                <a:stretch>
                  <a:fillRect l="-2026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6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A4CAF-07BF-4190-ACD0-0088A8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02" y="6521648"/>
            <a:ext cx="12102453" cy="907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4902-A413-4741-B2FE-F5A2D1DD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96" y="6518227"/>
            <a:ext cx="12102453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/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/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EC00709-233A-4432-8947-DF65BC363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4"/>
          <a:stretch/>
        </p:blipFill>
        <p:spPr>
          <a:xfrm>
            <a:off x="525780" y="6521647"/>
            <a:ext cx="9790363" cy="907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BDE5-45E1-4550-A1E7-D3FD3EEB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3"/>
          <a:stretch/>
        </p:blipFill>
        <p:spPr>
          <a:xfrm>
            <a:off x="25279409" y="6518227"/>
            <a:ext cx="10770811" cy="9079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/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/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5B0A5B45-6005-4CFE-83DC-7316C42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" y="0"/>
            <a:ext cx="36576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/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093591-BAEB-4437-8BB0-B925F8557E54}"/>
              </a:ext>
            </a:extLst>
          </p:cNvPr>
          <p:cNvSpPr txBox="1"/>
          <p:nvPr/>
        </p:nvSpPr>
        <p:spPr>
          <a:xfrm>
            <a:off x="7063740" y="4242748"/>
            <a:ext cx="2832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input dimension D is large, dimension reduction can be performed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/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[:,0: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/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keep the top K dimension,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can filter out some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blipFill>
                <a:blip r:embed="rId4"/>
                <a:stretch>
                  <a:fillRect l="-15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31BE9B-FB44-4A0F-B7E2-71BADB1BD114}"/>
              </a:ext>
            </a:extLst>
          </p:cNvPr>
          <p:cNvSpPr txBox="1"/>
          <p:nvPr/>
        </p:nvSpPr>
        <p:spPr>
          <a:xfrm>
            <a:off x="2282906" y="13418852"/>
            <a:ext cx="331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steps are also called “Whitening” : </a:t>
            </a:r>
          </a:p>
          <a:p>
            <a:endParaRPr lang="en-US" dirty="0"/>
          </a:p>
          <a:p>
            <a:r>
              <a:rPr lang="en-US" dirty="0"/>
              <a:t>	the covariance matrix of X after applying the eigenvector and divided by sqrt(eigenvalue) becomes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71955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for data processing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/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image, often only apply centering and scaling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simply, X=X/</a:t>
                </a:r>
                <a:r>
                  <a:rPr lang="en-US" dirty="0" err="1"/>
                  <a:t>np.max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 scale image to be [0, 1]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For time signal or multi-channel signals, PCA can be useful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Start simple and plot results from every preprocessing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Including the </a:t>
                </a:r>
                <a:r>
                  <a:rPr lang="en-US" sz="4800" b="1" dirty="0">
                    <a:sym typeface="Wingdings" panose="05000000000000000000" pitchFamily="2" charset="2"/>
                  </a:rPr>
                  <a:t>identical</a:t>
                </a:r>
                <a:r>
                  <a:rPr lang="en-US" sz="4800" dirty="0">
                    <a:sym typeface="Wingdings" panose="05000000000000000000" pitchFamily="2" charset="2"/>
                  </a:rPr>
                  <a:t> preprocessing in the regression test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Make sure the inference data go through the </a:t>
                </a:r>
                <a:r>
                  <a:rPr lang="en-US" sz="4800" b="1" dirty="0"/>
                  <a:t>identical</a:t>
                </a:r>
                <a:r>
                  <a:rPr lang="en-US" sz="4800" dirty="0"/>
                  <a:t> pre-processing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Computing the pre-processing statistics (e.g. dataset mean, eigen vectors, eigen values …) on the training set </a:t>
                </a:r>
                <a:r>
                  <a:rPr lang="en-US" sz="4800" b="1" dirty="0"/>
                  <a:t>ONLY </a:t>
                </a:r>
                <a:r>
                  <a:rPr lang="en-US" sz="4800" dirty="0"/>
                  <a:t>and applying them in inference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Complicated pre-processing can make model more vulnerable to data distribution shift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blipFill>
                <a:blip r:embed="rId2"/>
                <a:stretch>
                  <a:fillRect l="-958" t="-1113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Model error and training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089380" y="4967042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279128" y="3397293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2565380" y="8434140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1734780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8942034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316680" y="7191637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6073140" y="1182168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21186140" y="1182168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4869140" y="1182168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9160510" y="1509892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6717010" y="1648559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6186130" y="16012144"/>
            <a:ext cx="89382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generalization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stCxn id="17" idx="0"/>
            <a:endCxn id="15" idx="2"/>
          </p:cNvCxnSpPr>
          <p:nvPr/>
        </p:nvCxnSpPr>
        <p:spPr>
          <a:xfrm flipV="1">
            <a:off x="21186140" y="1387908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7002740" y="1387908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3629640" y="1387908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b="1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24380883" y="8803443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8803443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/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5C08EC5-840A-4AE5-855F-A52A516DB0F4}"/>
              </a:ext>
            </a:extLst>
          </p:cNvPr>
          <p:cNvGrpSpPr/>
          <p:nvPr/>
        </p:nvGrpSpPr>
        <p:grpSpPr>
          <a:xfrm>
            <a:off x="8496264" y="4466624"/>
            <a:ext cx="2451721" cy="2502330"/>
            <a:chOff x="29684546" y="3672871"/>
            <a:chExt cx="3992137" cy="3639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E037F2-F5A6-42AF-A3D6-6D38672A8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D2EA0-BB68-4A29-9A67-A8BB5EC026AF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C39CC3-14D0-410A-81C1-946E9AFDFDD6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DA883-F4FA-451D-9481-79E6FF8278F9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3DDE5-B1E9-4C03-9A21-564C579C8538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63717C-4896-406C-8529-FDB5F7A61FE3}"/>
              </a:ext>
            </a:extLst>
          </p:cNvPr>
          <p:cNvCxnSpPr>
            <a:cxnSpLocks/>
          </p:cNvCxnSpPr>
          <p:nvPr/>
        </p:nvCxnSpPr>
        <p:spPr>
          <a:xfrm>
            <a:off x="20226420" y="947487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/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8EAC55-9FC3-4C68-9502-A73BF949D76D}"/>
              </a:ext>
            </a:extLst>
          </p:cNvPr>
          <p:cNvGrpSpPr/>
          <p:nvPr/>
        </p:nvGrpSpPr>
        <p:grpSpPr>
          <a:xfrm>
            <a:off x="8496264" y="8277607"/>
            <a:ext cx="2451721" cy="2502330"/>
            <a:chOff x="29684546" y="3672871"/>
            <a:chExt cx="3992137" cy="36397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8DFD2E-55A5-466D-956D-875FD9FB5C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C10E38-1F19-4046-87FD-E65217F518BA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7A68E4-5B16-4A32-85E4-720D82DDBDDC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438FF-58C7-4D99-B137-EAF82FF672A0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25131A-F529-44BF-A4D5-918B729AA7D9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B37EA-83B7-4B15-8C9B-846D8D1D4CF7}"/>
              </a:ext>
            </a:extLst>
          </p:cNvPr>
          <p:cNvGrpSpPr/>
          <p:nvPr/>
        </p:nvGrpSpPr>
        <p:grpSpPr>
          <a:xfrm>
            <a:off x="8441666" y="12259262"/>
            <a:ext cx="2451721" cy="2502330"/>
            <a:chOff x="29684546" y="3672871"/>
            <a:chExt cx="3992137" cy="36397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E30F9-FF90-4C13-8FE9-58848CB02C4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CDC952-12B0-489F-959D-74A4754D6687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1D8B88-E497-4C14-AC1B-DCAE3B6E7B20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F0BCD1-D0E4-4CF4-8F98-7B15726A929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6197A4-2BD1-449C-A878-5886C425B5D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7CF2A-833D-46E4-BB43-8B3E3A1BA149}"/>
              </a:ext>
            </a:extLst>
          </p:cNvPr>
          <p:cNvGrpSpPr/>
          <p:nvPr/>
        </p:nvGrpSpPr>
        <p:grpSpPr>
          <a:xfrm>
            <a:off x="13291288" y="6282722"/>
            <a:ext cx="2451721" cy="2502330"/>
            <a:chOff x="29684546" y="3672871"/>
            <a:chExt cx="3992137" cy="363976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A3FD01-6625-416E-9287-20A4DA5FD7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30336F-CCB0-46B8-B635-EAEB84F7A15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36BE201-593C-422C-8257-F0ECD590055F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284122-830F-4612-B6C6-FD20F6460B7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F5AEE7-F708-4CF3-BF5E-FE41F78CD79A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7F41D8-05A5-4630-892B-BE1FD6E69872}"/>
              </a:ext>
            </a:extLst>
          </p:cNvPr>
          <p:cNvGrpSpPr/>
          <p:nvPr/>
        </p:nvGrpSpPr>
        <p:grpSpPr>
          <a:xfrm>
            <a:off x="13224729" y="10264377"/>
            <a:ext cx="2451721" cy="2502330"/>
            <a:chOff x="29684546" y="3672871"/>
            <a:chExt cx="3992137" cy="36397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2AF81B-3399-4352-AE52-026C22B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7DDE342-295C-4295-977C-9D403A3C82B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0EEB3BE-3F92-4246-B422-F4862CBB6473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7D321C-DA17-4E0B-9807-29F5A69998DC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7C552-2C27-46E6-8348-B506EE5A476F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2182C-6C20-412C-B6A2-360BA09E3832}"/>
              </a:ext>
            </a:extLst>
          </p:cNvPr>
          <p:cNvGrpSpPr/>
          <p:nvPr/>
        </p:nvGrpSpPr>
        <p:grpSpPr>
          <a:xfrm>
            <a:off x="17738147" y="8229358"/>
            <a:ext cx="2451721" cy="2502330"/>
            <a:chOff x="29684546" y="3672871"/>
            <a:chExt cx="3992137" cy="36397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76EDED-35CC-4B42-A3BF-035D723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D9D25-6976-4450-856B-D59A5ED44FE8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6D2CAE-8909-4E75-9B88-91EF3D393489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8C8F5F-B1DC-48A2-A6C2-2764896AFE31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F6085-8298-4570-96DA-EA8A7FF6918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[3]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1A1E7-E8F0-40A0-93A3-D94ABBE2E514}"/>
              </a:ext>
            </a:extLst>
          </p:cNvPr>
          <p:cNvCxnSpPr>
            <a:cxnSpLocks/>
          </p:cNvCxnSpPr>
          <p:nvPr/>
        </p:nvCxnSpPr>
        <p:spPr>
          <a:xfrm>
            <a:off x="6760337" y="9557918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409503-EBE7-4B40-8F60-F098C1FA672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81814" y="5717789"/>
            <a:ext cx="1614450" cy="330353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6EB672-3C4B-4A83-A5FE-201D65989C1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810645" y="10019583"/>
            <a:ext cx="1631021" cy="349084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07C23A-EA05-4D96-A873-E28EE3ACDF20}"/>
              </a:ext>
            </a:extLst>
          </p:cNvPr>
          <p:cNvCxnSpPr>
            <a:cxnSpLocks/>
          </p:cNvCxnSpPr>
          <p:nvPr/>
        </p:nvCxnSpPr>
        <p:spPr>
          <a:xfrm>
            <a:off x="10893387" y="5717789"/>
            <a:ext cx="2331342" cy="176784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FA27-D1E7-420B-986B-84F17EBE3DB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863402" y="5769423"/>
            <a:ext cx="2720373" cy="48614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4F730-B4E7-4414-A616-82B854FE40B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10947985" y="7947303"/>
            <a:ext cx="2439847" cy="158146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074BF0-237C-4DBB-A0D0-61E62500B29B}"/>
              </a:ext>
            </a:extLst>
          </p:cNvPr>
          <p:cNvCxnSpPr>
            <a:cxnSpLocks/>
          </p:cNvCxnSpPr>
          <p:nvPr/>
        </p:nvCxnSpPr>
        <p:spPr>
          <a:xfrm>
            <a:off x="11080694" y="9501049"/>
            <a:ext cx="2133552" cy="199708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62D9C2-CCD8-4850-B1D7-BD1144E6212D}"/>
              </a:ext>
            </a:extLst>
          </p:cNvPr>
          <p:cNvCxnSpPr>
            <a:cxnSpLocks/>
          </p:cNvCxnSpPr>
          <p:nvPr/>
        </p:nvCxnSpPr>
        <p:spPr>
          <a:xfrm flipV="1">
            <a:off x="10838789" y="11928958"/>
            <a:ext cx="2482484" cy="142829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BE0138-4DB3-4546-9128-77B42B7F3D3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0693880" y="8418594"/>
            <a:ext cx="2956454" cy="422450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F6C3D5-636A-4D04-92DF-165F8756DC0A}"/>
              </a:ext>
            </a:extLst>
          </p:cNvPr>
          <p:cNvCxnSpPr>
            <a:cxnSpLocks/>
          </p:cNvCxnSpPr>
          <p:nvPr/>
        </p:nvCxnSpPr>
        <p:spPr>
          <a:xfrm>
            <a:off x="15724963" y="7784668"/>
            <a:ext cx="2109728" cy="117833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B14552-7286-4F0C-8F4A-FF7E6D8FD6C6}"/>
              </a:ext>
            </a:extLst>
          </p:cNvPr>
          <p:cNvCxnSpPr>
            <a:cxnSpLocks/>
          </p:cNvCxnSpPr>
          <p:nvPr/>
        </p:nvCxnSpPr>
        <p:spPr>
          <a:xfrm flipV="1">
            <a:off x="15621418" y="9982179"/>
            <a:ext cx="2213273" cy="14851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4720626" y="16921314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initialize weights and biases? </a:t>
            </a:r>
          </a:p>
        </p:txBody>
      </p:sp>
    </p:spTree>
    <p:extLst>
      <p:ext uri="{BB962C8B-B14F-4D97-AF65-F5344CB8AC3E}">
        <p14:creationId xmlns:p14="http://schemas.microsoft.com/office/powerpoint/2010/main" val="141715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2388906" y="3705363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W=0 and b=0?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zero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a constant, depending on the non-linear activation function used</a:t>
                </a:r>
              </a:p>
              <a:p>
                <a:endParaRPr lang="en-US" dirty="0"/>
              </a:p>
              <a:p>
                <a:r>
                  <a:rPr lang="en-US" dirty="0"/>
                  <a:t>When performing backprop, then gradient will be zero …</a:t>
                </a:r>
              </a:p>
              <a:p>
                <a:endParaRPr lang="en-US" dirty="0"/>
              </a:p>
              <a:p>
                <a:r>
                  <a:rPr lang="en-US" dirty="0"/>
                  <a:t>So SGD cannot update network parameters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blipFill>
                <a:blip r:embed="rId8"/>
                <a:stretch>
                  <a:fillRect l="-1844" t="-1970"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8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/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about W=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np.random.rand</a:t>
                </a:r>
                <a:r>
                  <a:rPr lang="en-US" dirty="0"/>
                  <a:t>(</a:t>
                </a:r>
                <a:r>
                  <a:rPr lang="en-US" dirty="0" err="1"/>
                  <a:t>input_D</a:t>
                </a:r>
                <a:r>
                  <a:rPr lang="en-US" dirty="0"/>
                  <a:t>, </a:t>
                </a:r>
                <a:r>
                  <a:rPr lang="en-US" dirty="0" err="1"/>
                  <a:t>output_D</a:t>
                </a:r>
                <a:r>
                  <a:rPr lang="en-US" dirty="0"/>
                  <a:t>), zero-mean, gaussian random values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blipFill>
                <a:blip r:embed="rId3"/>
                <a:stretch>
                  <a:fillRect l="-101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3xN matrix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blipFill>
                <a:blip r:embed="rId4"/>
                <a:stretch>
                  <a:fillRect t="-11180" b="-37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/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B12FD0-77C2-4513-9210-D260428A410F}"/>
              </a:ext>
            </a:extLst>
          </p:cNvPr>
          <p:cNvSpPr txBox="1"/>
          <p:nvPr/>
        </p:nvSpPr>
        <p:spPr>
          <a:xfrm>
            <a:off x="15802342" y="9825335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k-</a:t>
            </a:r>
            <a:r>
              <a:rPr lang="en-US" dirty="0" err="1"/>
              <a:t>th</a:t>
            </a:r>
            <a:r>
              <a:rPr lang="en-US" dirty="0"/>
              <a:t> element of score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2D20-F6C0-467D-9149-BA49E0F277F9}"/>
              </a:ext>
            </a:extLst>
          </p:cNvPr>
          <p:cNvSpPr txBox="1"/>
          <p:nvPr/>
        </p:nvSpPr>
        <p:spPr>
          <a:xfrm>
            <a:off x="1930396" y="12599121"/>
            <a:ext cx="2204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whitening the input X, so it has same variance for all features.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/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/>
                  <a:t> are independent upon initialization, with zero mean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blipFill>
                <a:blip r:embed="rId7"/>
                <a:stretch>
                  <a:fillRect l="-1329" t="-1000" b="-18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/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BAA99C-CFC0-46A5-AA32-51B7619DF168}"/>
              </a:ext>
            </a:extLst>
          </p:cNvPr>
          <p:cNvSpPr txBox="1"/>
          <p:nvPr/>
        </p:nvSpPr>
        <p:spPr>
          <a:xfrm>
            <a:off x="24794077" y="17070806"/>
            <a:ext cx="1007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w and x are independent and have zero mean</a:t>
            </a:r>
          </a:p>
        </p:txBody>
      </p:sp>
    </p:spTree>
    <p:extLst>
      <p:ext uri="{BB962C8B-B14F-4D97-AF65-F5344CB8AC3E}">
        <p14:creationId xmlns:p14="http://schemas.microsoft.com/office/powerpoint/2010/main" val="45256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For deep network, activation function can be saturated</a:t>
            </a:r>
            <a:endParaRPr lang="en-US" sz="96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D9652D8-D8F3-4BB0-8A51-2A37FD41D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 r="54618"/>
          <a:stretch/>
        </p:blipFill>
        <p:spPr bwMode="auto">
          <a:xfrm>
            <a:off x="1272536" y="5056677"/>
            <a:ext cx="13769344" cy="130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31D9-7AC9-4A7B-8EA8-6D11A85A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724" y="5775007"/>
            <a:ext cx="21259899" cy="451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B216-078A-4928-A5E4-D6169D6F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42" y="11228070"/>
            <a:ext cx="21328381" cy="446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089B-C8F1-494E-9143-431F0097D262}"/>
              </a:ext>
            </a:extLst>
          </p:cNvPr>
          <p:cNvSpPr txBox="1"/>
          <p:nvPr/>
        </p:nvSpPr>
        <p:spPr>
          <a:xfrm>
            <a:off x="15521940" y="18134998"/>
            <a:ext cx="119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Figure credit: Stanford CS231N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/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  <a:blipFill>
                <a:blip r:embed="rId5"/>
                <a:stretch>
                  <a:fillRect t="-18543" r="-1343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/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  <a:blipFill>
                <a:blip r:embed="rId6"/>
                <a:stretch>
                  <a:fillRect t="-18421" r="-134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D11F-A681-4601-8D23-FD5F3DD00BFE}"/>
              </a:ext>
            </a:extLst>
          </p:cNvPr>
          <p:cNvSpPr txBox="1"/>
          <p:nvPr/>
        </p:nvSpPr>
        <p:spPr>
          <a:xfrm>
            <a:off x="15521940" y="16984980"/>
            <a:ext cx="875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activation was used </a:t>
            </a:r>
          </a:p>
        </p:txBody>
      </p:sp>
    </p:spTree>
    <p:extLst>
      <p:ext uri="{BB962C8B-B14F-4D97-AF65-F5344CB8AC3E}">
        <p14:creationId xmlns:p14="http://schemas.microsoft.com/office/powerpoint/2010/main" val="79614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Xavier Initialization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8EBBE3-1073-4C33-BA0B-640E7A93C44C}"/>
              </a:ext>
            </a:extLst>
          </p:cNvPr>
          <p:cNvSpPr txBox="1"/>
          <p:nvPr/>
        </p:nvSpPr>
        <p:spPr>
          <a:xfrm>
            <a:off x="3842392" y="7346032"/>
            <a:ext cx="31956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deep network, the non-linear activation can be saturated for native initialization </a:t>
            </a:r>
          </a:p>
          <a:p>
            <a:r>
              <a:rPr lang="en-US" dirty="0"/>
              <a:t>	Make the learning harder</a:t>
            </a:r>
          </a:p>
          <a:p>
            <a:r>
              <a:rPr lang="en-US" dirty="0"/>
              <a:t>	Sensitive to hyperparameter configuration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9E8C-36DA-4F19-AE86-18C9F6B8FF32}"/>
              </a:ext>
            </a:extLst>
          </p:cNvPr>
          <p:cNvSpPr txBox="1"/>
          <p:nvPr/>
        </p:nvSpPr>
        <p:spPr>
          <a:xfrm>
            <a:off x="3842392" y="10647792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the output variance unchanged: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9336070" y="12685109"/>
            <a:ext cx="1732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/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𝑽𝒂𝒓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Xavier </a:t>
            </a:r>
            <a:r>
              <a:rPr lang="en-US" sz="4400" dirty="0" err="1"/>
              <a:t>Glorot</a:t>
            </a:r>
            <a:r>
              <a:rPr lang="en-US" sz="4400" dirty="0"/>
              <a:t> and </a:t>
            </a:r>
            <a:r>
              <a:rPr lang="en-US" sz="4400" dirty="0" err="1"/>
              <a:t>Yoshua</a:t>
            </a:r>
            <a:r>
              <a:rPr lang="en-US" sz="4400" dirty="0"/>
              <a:t> </a:t>
            </a:r>
            <a:r>
              <a:rPr lang="en-US" sz="4400" dirty="0" err="1"/>
              <a:t>Bengio</a:t>
            </a:r>
            <a:r>
              <a:rPr lang="en-US" sz="4400" dirty="0"/>
              <a:t>, “Understanding the difficulty of training deep feedforward neural networks”, AISTAT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/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4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16491250" y="4944288"/>
            <a:ext cx="18497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 × </a:t>
            </a:r>
            <a:r>
              <a:rPr lang="en-US" b="1" dirty="0"/>
              <a:t>2</a:t>
            </a:r>
            <a:r>
              <a:rPr lang="en-US" dirty="0"/>
              <a:t>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He et al, “Delving Deep into Rectifiers: Surpassing Human-Level Performance on ImageNet Classification”, ICCV 2015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1930396" y="6409591"/>
            <a:ext cx="13769344" cy="47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/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1410CA-DA9F-4CB8-903C-D3D88CA963D5}"/>
              </a:ext>
            </a:extLst>
          </p:cNvPr>
          <p:cNvSpPr/>
          <p:nvPr/>
        </p:nvSpPr>
        <p:spPr>
          <a:xfrm>
            <a:off x="16285510" y="9439653"/>
            <a:ext cx="17612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compensate the </a:t>
            </a:r>
            <a:r>
              <a:rPr lang="en-US" dirty="0" err="1"/>
              <a:t>ReLU</a:t>
            </a:r>
            <a:r>
              <a:rPr lang="en-US" dirty="0"/>
              <a:t> function for the negative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82A2-DE16-4EF1-B348-58D69255FC13}"/>
              </a:ext>
            </a:extLst>
          </p:cNvPr>
          <p:cNvSpPr txBox="1"/>
          <p:nvPr/>
        </p:nvSpPr>
        <p:spPr>
          <a:xfrm>
            <a:off x="2296155" y="13798298"/>
            <a:ext cx="30256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Xavier or He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is initialized to zero; randomness in weights often is sufficient to drive the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Batch Normalization, network training is much less sensitive to 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6787782" y="11612907"/>
            <a:ext cx="170739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response after RELU, which has positive mean</a:t>
            </a:r>
          </a:p>
        </p:txBody>
      </p:sp>
    </p:spTree>
    <p:extLst>
      <p:ext uri="{BB962C8B-B14F-4D97-AF65-F5344CB8AC3E}">
        <p14:creationId xmlns:p14="http://schemas.microsoft.com/office/powerpoint/2010/main" val="19429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3843941" y="4135575"/>
            <a:ext cx="9248144" cy="3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7830138" y="5861552"/>
            <a:ext cx="170354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activation after RELU, which has positive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AE16A-704E-40F8-AAA0-2C8BB786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197" y="6784882"/>
            <a:ext cx="17073905" cy="123454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9DBFDF-3A2E-4BF2-AF41-356492A4BFCF}"/>
              </a:ext>
            </a:extLst>
          </p:cNvPr>
          <p:cNvSpPr/>
          <p:nvPr/>
        </p:nvSpPr>
        <p:spPr>
          <a:xfrm>
            <a:off x="3098796" y="7574413"/>
            <a:ext cx="15535022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is the score before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x = max(0, y)</a:t>
            </a:r>
          </a:p>
          <a:p>
            <a:endParaRPr lang="en-US" dirty="0"/>
          </a:p>
          <a:p>
            <a:r>
              <a:rPr lang="en-US" dirty="0"/>
              <a:t>y has zero-mean and symmetric distribution, </a:t>
            </a:r>
          </a:p>
          <a:p>
            <a:r>
              <a:rPr lang="en-US" dirty="0"/>
              <a:t>if the network is in good condition before this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280FD-7AF1-47F7-8D93-A35581030A00}"/>
              </a:ext>
            </a:extLst>
          </p:cNvPr>
          <p:cNvSpPr/>
          <p:nvPr/>
        </p:nvSpPr>
        <p:spPr>
          <a:xfrm>
            <a:off x="13830300" y="1978898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https://stats.stackexchange.com/questions/138035/variance-calculation-relu-function-deep-learning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130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b="1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29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Debug deep neural network model can be difficult</a:t>
            </a:r>
            <a:endParaRPr lang="en-US" sz="10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90E838-C931-43A3-9DB2-FA84F5004684}"/>
              </a:ext>
            </a:extLst>
          </p:cNvPr>
          <p:cNvSpPr/>
          <p:nvPr/>
        </p:nvSpPr>
        <p:spPr bwMode="auto">
          <a:xfrm>
            <a:off x="2994660" y="9785013"/>
            <a:ext cx="4983480" cy="288036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Model </a:t>
            </a:r>
          </a:p>
          <a:p>
            <a:pPr algn="ctr"/>
            <a:r>
              <a:rPr lang="en-US" b="1" dirty="0">
                <a:latin typeface="Arial"/>
              </a:rPr>
              <a:t>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2D93C-76B0-4EB7-BECC-270E61B0EE9A}"/>
              </a:ext>
            </a:extLst>
          </p:cNvPr>
          <p:cNvSpPr/>
          <p:nvPr/>
        </p:nvSpPr>
        <p:spPr bwMode="auto">
          <a:xfrm>
            <a:off x="12390120" y="4365334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48FE1-4731-48D5-86E7-3079F421355D}"/>
              </a:ext>
            </a:extLst>
          </p:cNvPr>
          <p:cNvSpPr/>
          <p:nvPr/>
        </p:nvSpPr>
        <p:spPr bwMode="auto">
          <a:xfrm>
            <a:off x="12390120" y="8022928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DA034-3BC9-48A7-95A6-9069E794917D}"/>
              </a:ext>
            </a:extLst>
          </p:cNvPr>
          <p:cNvSpPr/>
          <p:nvPr/>
        </p:nvSpPr>
        <p:spPr bwMode="auto">
          <a:xfrm>
            <a:off x="12390120" y="1174909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D800F-8A9B-47ED-B82F-6FB7AF82680B}"/>
              </a:ext>
            </a:extLst>
          </p:cNvPr>
          <p:cNvSpPr/>
          <p:nvPr/>
        </p:nvSpPr>
        <p:spPr bwMode="auto">
          <a:xfrm>
            <a:off x="12390120" y="1538380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How the </a:t>
            </a:r>
          </a:p>
          <a:p>
            <a:pPr algn="ctr"/>
            <a:r>
              <a:rPr lang="en-US" dirty="0">
                <a:latin typeface="Arial"/>
              </a:rPr>
              <a:t>training is conducted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B9739-EBDA-4EA3-B4A1-0D6562228ED7}"/>
              </a:ext>
            </a:extLst>
          </p:cNvPr>
          <p:cNvCxnSpPr>
            <a:stCxn id="5" idx="1"/>
            <a:endCxn id="2" idx="0"/>
          </p:cNvCxnSpPr>
          <p:nvPr/>
        </p:nvCxnSpPr>
        <p:spPr>
          <a:xfrm flipH="1">
            <a:off x="5486400" y="5554054"/>
            <a:ext cx="6903720" cy="42309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D97E0-8725-41AA-ABCF-CD64EE35EC21}"/>
              </a:ext>
            </a:extLst>
          </p:cNvPr>
          <p:cNvCxnSpPr>
            <a:cxnSpLocks/>
            <a:stCxn id="6" idx="1"/>
            <a:endCxn id="2" idx="7"/>
          </p:cNvCxnSpPr>
          <p:nvPr/>
        </p:nvCxnSpPr>
        <p:spPr>
          <a:xfrm flipH="1">
            <a:off x="7248326" y="9211648"/>
            <a:ext cx="5141794" cy="99518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4AD7E-C686-4329-88B9-63D06345C79C}"/>
              </a:ext>
            </a:extLst>
          </p:cNvPr>
          <p:cNvCxnSpPr>
            <a:cxnSpLocks/>
            <a:stCxn id="7" idx="1"/>
            <a:endCxn id="2" idx="6"/>
          </p:cNvCxnSpPr>
          <p:nvPr/>
        </p:nvCxnSpPr>
        <p:spPr>
          <a:xfrm flipH="1" flipV="1">
            <a:off x="7978140" y="11225193"/>
            <a:ext cx="4411980" cy="171262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56E0-8E14-4DBE-A1E3-3C4149AE4611}"/>
              </a:ext>
            </a:extLst>
          </p:cNvPr>
          <p:cNvCxnSpPr>
            <a:cxnSpLocks/>
            <a:stCxn id="8" idx="1"/>
            <a:endCxn id="2" idx="5"/>
          </p:cNvCxnSpPr>
          <p:nvPr/>
        </p:nvCxnSpPr>
        <p:spPr>
          <a:xfrm flipH="1" flipV="1">
            <a:off x="7248326" y="12243554"/>
            <a:ext cx="5141794" cy="432897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BCF28-3AF6-429A-8510-1AD80957E3BE}"/>
              </a:ext>
            </a:extLst>
          </p:cNvPr>
          <p:cNvSpPr txBox="1"/>
          <p:nvPr/>
        </p:nvSpPr>
        <p:spPr>
          <a:xfrm>
            <a:off x="25991820" y="3567446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1FF204-C806-4052-954F-A24EBAB62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87774"/>
              </p:ext>
            </p:extLst>
          </p:nvPr>
        </p:nvGraphicFramePr>
        <p:xfrm>
          <a:off x="21042630" y="5176571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56420-FE37-4F9C-A27B-411EF1F46C4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8597860" y="4490776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87452-9DED-4DDF-BB0C-F3FD32C535D0}"/>
              </a:ext>
            </a:extLst>
          </p:cNvPr>
          <p:cNvCxnSpPr>
            <a:cxnSpLocks/>
          </p:cNvCxnSpPr>
          <p:nvPr/>
        </p:nvCxnSpPr>
        <p:spPr>
          <a:xfrm>
            <a:off x="28597860" y="13566438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D73B09-DB16-40EF-918A-821081420C80}"/>
              </a:ext>
            </a:extLst>
          </p:cNvPr>
          <p:cNvGrpSpPr/>
          <p:nvPr/>
        </p:nvGrpSpPr>
        <p:grpSpPr>
          <a:xfrm>
            <a:off x="27058405" y="15181661"/>
            <a:ext cx="3436830" cy="2156672"/>
            <a:chOff x="6200882" y="6211761"/>
            <a:chExt cx="3091703" cy="187995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827A23-9255-440E-A087-D94B89D7E2EA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5FC8F0EC-814B-49A7-8A47-AC1D621F2EAE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95C75D-A62A-4C92-B753-6A6A4409CE60}"/>
              </a:ext>
            </a:extLst>
          </p:cNvPr>
          <p:cNvCxnSpPr>
            <a:cxnSpLocks/>
          </p:cNvCxnSpPr>
          <p:nvPr/>
        </p:nvCxnSpPr>
        <p:spPr>
          <a:xfrm>
            <a:off x="30495235" y="16259996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73B117-5832-4EE1-B59E-51E3846008BE}"/>
              </a:ext>
            </a:extLst>
          </p:cNvPr>
          <p:cNvSpPr txBox="1"/>
          <p:nvPr/>
        </p:nvSpPr>
        <p:spPr>
          <a:xfrm>
            <a:off x="32088574" y="15649196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95FA3-1DDB-4453-961F-336900B25E60}"/>
              </a:ext>
            </a:extLst>
          </p:cNvPr>
          <p:cNvSpPr txBox="1"/>
          <p:nvPr/>
        </p:nvSpPr>
        <p:spPr>
          <a:xfrm>
            <a:off x="2891793" y="16355889"/>
            <a:ext cx="678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Influenced by several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A7710-42BB-4FE8-816A-A0FB18F5C840}"/>
              </a:ext>
            </a:extLst>
          </p:cNvPr>
          <p:cNvSpPr txBox="1"/>
          <p:nvPr/>
        </p:nvSpPr>
        <p:spPr>
          <a:xfrm>
            <a:off x="27207410" y="8264649"/>
            <a:ext cx="42405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4000" dirty="0"/>
              <a:t>often slow</a:t>
            </a:r>
          </a:p>
        </p:txBody>
      </p:sp>
    </p:spTree>
    <p:extLst>
      <p:ext uri="{BB962C8B-B14F-4D97-AF65-F5344CB8AC3E}">
        <p14:creationId xmlns:p14="http://schemas.microsoft.com/office/powerpoint/2010/main" val="361646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Ideally, Train, Dev, Test sets are from the same data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4678680" y="489510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19791680" y="489510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3474680" y="489510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7766050" y="817234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5322550" y="955901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4791670" y="908556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cxnSpLocks/>
          </p:cNvCxnSpPr>
          <p:nvPr/>
        </p:nvCxnSpPr>
        <p:spPr>
          <a:xfrm>
            <a:off x="17290602" y="14125224"/>
            <a:ext cx="255187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5608280" y="695250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2235180" y="695250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A71C1-11B4-43A7-9146-5BB5EA0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23" y="13337183"/>
            <a:ext cx="1989821" cy="2494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87C99-294D-4419-BFE1-449C5E2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8" y="16013548"/>
            <a:ext cx="1873312" cy="249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7C82F0-AB21-41CB-AF8F-2E54466A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305" y="15480348"/>
            <a:ext cx="1873312" cy="2494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B3AF4D-51E4-4D17-B4EF-62407EFCF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77" y="10791856"/>
            <a:ext cx="1870541" cy="2494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F5A78A-DFAC-497D-877F-4906EB4A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777" y="15278020"/>
            <a:ext cx="1870541" cy="2494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B99C6-C7EC-4D7C-AB06-589CDCD9D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16" y="14184748"/>
            <a:ext cx="1870541" cy="249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1CA9E1-D205-4292-B18F-844BE7948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61" y="11604284"/>
            <a:ext cx="1870541" cy="2494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26E502-2C12-4318-85B2-9E98C7C5C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861" y="11188644"/>
            <a:ext cx="1870541" cy="24940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477D28-837E-4ACE-BB58-03696AA6A7A6}"/>
              </a:ext>
            </a:extLst>
          </p:cNvPr>
          <p:cNvSpPr/>
          <p:nvPr/>
        </p:nvSpPr>
        <p:spPr bwMode="auto">
          <a:xfrm>
            <a:off x="2437130" y="9327346"/>
            <a:ext cx="14196060" cy="9595756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Line Plot of the Chi-Squared Probability Density Function">
            <a:extLst>
              <a:ext uri="{FF2B5EF4-FFF2-40B4-BE49-F238E27FC236}">
                <a16:creationId xmlns:a16="http://schemas.microsoft.com/office/drawing/2014/main" id="{4D8AB7B8-84A3-42A1-9430-3800CAE9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10" y="12698663"/>
            <a:ext cx="420624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CC15A-E8FB-41B4-B1E9-89CD6C51C71B}"/>
              </a:ext>
            </a:extLst>
          </p:cNvPr>
          <p:cNvSpPr txBox="1"/>
          <p:nvPr/>
        </p:nvSpPr>
        <p:spPr>
          <a:xfrm>
            <a:off x="11019683" y="11310031"/>
            <a:ext cx="492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B18D-F819-40A1-AE9C-754030D351F6}"/>
              </a:ext>
            </a:extLst>
          </p:cNvPr>
          <p:cNvSpPr txBox="1"/>
          <p:nvPr/>
        </p:nvSpPr>
        <p:spPr>
          <a:xfrm>
            <a:off x="17465396" y="14871117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4A128-0C04-4072-9442-413821AEDF02}"/>
              </a:ext>
            </a:extLst>
          </p:cNvPr>
          <p:cNvSpPr txBox="1"/>
          <p:nvPr/>
        </p:nvSpPr>
        <p:spPr>
          <a:xfrm>
            <a:off x="21031556" y="1167158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62F0D-13F9-47D1-852F-7A3D03877827}"/>
              </a:ext>
            </a:extLst>
          </p:cNvPr>
          <p:cNvSpPr txBox="1"/>
          <p:nvPr/>
        </p:nvSpPr>
        <p:spPr>
          <a:xfrm>
            <a:off x="21031556" y="1365149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2F09E-51EA-40FE-8CD5-793CF9B6891C}"/>
              </a:ext>
            </a:extLst>
          </p:cNvPr>
          <p:cNvSpPr txBox="1"/>
          <p:nvPr/>
        </p:nvSpPr>
        <p:spPr>
          <a:xfrm>
            <a:off x="21031556" y="15715145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05585D-24E6-43EE-9F40-20D8E89C7020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19791680" y="695250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EFAB1B-7E9D-4C1B-BDDA-7962CE73403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24597716" y="16176810"/>
            <a:ext cx="2476966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D7EAC-6C5D-48CB-966B-583FA94F62F5}"/>
              </a:ext>
            </a:extLst>
          </p:cNvPr>
          <p:cNvSpPr txBox="1"/>
          <p:nvPr/>
        </p:nvSpPr>
        <p:spPr>
          <a:xfrm>
            <a:off x="27477720" y="15729007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care in the end!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1686823" y="6240780"/>
            <a:ext cx="1820137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800" dirty="0"/>
              <a:t>Have an estimation of Bayes accuracy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Human level performance as a surrogate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Expert performance – experienced operators vs. less experienced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Voting strategy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Baseline and results from publications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Whether it has related competition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endParaRPr lang="en-US" sz="8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DF174-6C6C-4306-AD25-FA332B6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08" y="4599326"/>
            <a:ext cx="15240952" cy="113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A3911-3E65-41BD-8FD2-C7D6AA9202B6}"/>
              </a:ext>
            </a:extLst>
          </p:cNvPr>
          <p:cNvSpPr/>
          <p:nvPr/>
        </p:nvSpPr>
        <p:spPr>
          <a:xfrm>
            <a:off x="20322540" y="17483703"/>
            <a:ext cx="15453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https://www.drdobbs.com/parallel/computer-chess-the-drosophila-of-ai/184405171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552CD-DAC3-4757-A722-1DF78C3F7DB7}"/>
              </a:ext>
            </a:extLst>
          </p:cNvPr>
          <p:cNvSpPr txBox="1"/>
          <p:nvPr/>
        </p:nvSpPr>
        <p:spPr>
          <a:xfrm>
            <a:off x="23602950" y="4892040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 rating</a:t>
            </a:r>
          </a:p>
        </p:txBody>
      </p:sp>
    </p:spTree>
    <p:extLst>
      <p:ext uri="{BB962C8B-B14F-4D97-AF65-F5344CB8AC3E}">
        <p14:creationId xmlns:p14="http://schemas.microsoft.com/office/powerpoint/2010/main" val="4031680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611880" y="5102245"/>
            <a:ext cx="21076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Dev and Test set established</a:t>
            </a:r>
          </a:p>
        </p:txBody>
      </p:sp>
      <p:pic>
        <p:nvPicPr>
          <p:cNvPr id="1026" name="Picture 2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FB9B0542-51F7-4B20-B7B7-C03E149C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6559215"/>
            <a:ext cx="14079220" cy="105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E2448-C9D0-4AA6-A2FE-FB81ABC98DC2}"/>
              </a:ext>
            </a:extLst>
          </p:cNvPr>
          <p:cNvSpPr/>
          <p:nvPr/>
        </p:nvSpPr>
        <p:spPr>
          <a:xfrm>
            <a:off x="2250436" y="1834809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https://machinelearningmastery.com/learning-curves-for-diagnosing-machine-learning-model-performance/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681D-5BE1-49ED-BEC2-A5269371D746}"/>
              </a:ext>
            </a:extLst>
          </p:cNvPr>
          <p:cNvSpPr txBox="1"/>
          <p:nvPr/>
        </p:nvSpPr>
        <p:spPr>
          <a:xfrm>
            <a:off x="17762220" y="9527614"/>
            <a:ext cx="16116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and test sets should be large enough to give a reliable estimation of model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the total amount of data is small, get more data and use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632482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268980" y="4640580"/>
            <a:ext cx="3236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evaluation metric</a:t>
            </a:r>
          </a:p>
          <a:p>
            <a:pPr marL="1371600" lvl="2"/>
            <a:r>
              <a:rPr lang="en-US" dirty="0"/>
              <a:t>Accuracy, Dice ratio, L2 distance, business specific metrics?</a:t>
            </a:r>
          </a:p>
          <a:p>
            <a:pPr marL="1371600" lvl="2"/>
            <a:r>
              <a:rPr lang="en-US" dirty="0"/>
              <a:t>Pick the key metric</a:t>
            </a:r>
          </a:p>
        </p:txBody>
      </p:sp>
      <p:pic>
        <p:nvPicPr>
          <p:cNvPr id="2050" name="Picture 2" descr="Caroline Petitjean on Twitter: &quot;1/n - If you've worked with image  segmentation, you're familiar with the Dice coefficient (DC), an overlap  metric computed as 2x the cardinality (# of pixels) of the">
            <a:extLst>
              <a:ext uri="{FF2B5EF4-FFF2-40B4-BE49-F238E27FC236}">
                <a16:creationId xmlns:a16="http://schemas.microsoft.com/office/drawing/2014/main" id="{D321570D-D536-4A5A-B06F-AC76A1D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8266944"/>
            <a:ext cx="10781421" cy="9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4229E29-17E9-4081-83B1-2BDF86AD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21" y="6852288"/>
            <a:ext cx="14156123" cy="100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AB47A-B9D8-4F21-84D3-439FE2DCC719}"/>
              </a:ext>
            </a:extLst>
          </p:cNvPr>
          <p:cNvSpPr/>
          <p:nvPr/>
        </p:nvSpPr>
        <p:spPr>
          <a:xfrm>
            <a:off x="1930396" y="1831305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https://towardsdatascience.com/confusion-matrix-for-your-multi-class-machine-learning-model-ff9aa3bf7826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4A-9C8B-402D-9835-317B97344C68}"/>
              </a:ext>
            </a:extLst>
          </p:cNvPr>
          <p:cNvSpPr txBox="1"/>
          <p:nvPr/>
        </p:nvSpPr>
        <p:spPr>
          <a:xfrm>
            <a:off x="23817404" y="8620357"/>
            <a:ext cx="1275859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Accuracy=(TP+TN)/(TP+TN+FP+FN)</a:t>
            </a:r>
          </a:p>
          <a:p>
            <a:endParaRPr lang="en-US" dirty="0"/>
          </a:p>
          <a:p>
            <a:r>
              <a:rPr lang="en-US" dirty="0"/>
              <a:t>Precision=TP/(TP+FP)</a:t>
            </a:r>
          </a:p>
          <a:p>
            <a:endParaRPr lang="en-US" dirty="0"/>
          </a:p>
          <a:p>
            <a:r>
              <a:rPr lang="en-US" dirty="0"/>
              <a:t>Sensitivity=TP/(TP+FN)</a:t>
            </a:r>
          </a:p>
          <a:p>
            <a:endParaRPr lang="en-US" dirty="0"/>
          </a:p>
          <a:p>
            <a:r>
              <a:rPr lang="en-US" dirty="0"/>
              <a:t>Specificity=TN/(TN+FP)</a:t>
            </a:r>
          </a:p>
          <a:p>
            <a:endParaRPr lang="en-US" dirty="0"/>
          </a:p>
          <a:p>
            <a:r>
              <a:rPr lang="en-US" dirty="0"/>
              <a:t>F1 score=</a:t>
            </a:r>
            <a:r>
              <a:rPr lang="en-US" sz="4400" dirty="0"/>
              <a:t>2 x Pre x Sen / (</a:t>
            </a:r>
            <a:r>
              <a:rPr lang="en-US" sz="4400" dirty="0" err="1"/>
              <a:t>Precision+Sensitivity</a:t>
            </a:r>
            <a:r>
              <a:rPr lang="en-US" sz="4400" dirty="0"/>
              <a:t>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73594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098796" y="4823460"/>
            <a:ext cx="18950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expectation</a:t>
            </a:r>
          </a:p>
          <a:p>
            <a:pPr marL="1371600" lvl="2"/>
            <a:r>
              <a:rPr lang="en-US" dirty="0"/>
              <a:t>Know when to stop</a:t>
            </a:r>
          </a:p>
          <a:p>
            <a:pPr marL="1371600" lvl="2"/>
            <a:r>
              <a:rPr lang="en-US" dirty="0"/>
              <a:t>Be the state-of-the-art?</a:t>
            </a:r>
          </a:p>
          <a:p>
            <a:pPr marL="1371600" lvl="2"/>
            <a:r>
              <a:rPr lang="en-US" dirty="0"/>
              <a:t>Meet the business needs?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92B-537E-4C31-B367-D5FA63E2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40" y="4455323"/>
            <a:ext cx="19192022" cy="1321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F06F-A6F8-4F1F-9150-6F6F1B5FFF61}"/>
              </a:ext>
            </a:extLst>
          </p:cNvPr>
          <p:cNvSpPr/>
          <p:nvPr/>
        </p:nvSpPr>
        <p:spPr>
          <a:xfrm>
            <a:off x="17922240" y="17376639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https://paperswithcode.com/sota/image-classification-on-imagenet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F870D-B612-4B3D-9E08-D7A4FE25914D}"/>
              </a:ext>
            </a:extLst>
          </p:cNvPr>
          <p:cNvSpPr txBox="1"/>
          <p:nvPr/>
        </p:nvSpPr>
        <p:spPr>
          <a:xfrm>
            <a:off x="4646928" y="11400264"/>
            <a:ext cx="10241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resource limitation</a:t>
            </a:r>
          </a:p>
          <a:p>
            <a:endParaRPr lang="en-US" dirty="0"/>
          </a:p>
          <a:p>
            <a:r>
              <a:rPr lang="en-US" dirty="0"/>
              <a:t>Data and computing</a:t>
            </a:r>
          </a:p>
          <a:p>
            <a:endParaRPr lang="en-US" dirty="0"/>
          </a:p>
          <a:p>
            <a:r>
              <a:rPr lang="en-US" dirty="0"/>
              <a:t>90% and 90.2% may be the same for your deployment</a:t>
            </a:r>
          </a:p>
        </p:txBody>
      </p:sp>
    </p:spTree>
    <p:extLst>
      <p:ext uri="{BB962C8B-B14F-4D97-AF65-F5344CB8AC3E}">
        <p14:creationId xmlns:p14="http://schemas.microsoft.com/office/powerpoint/2010/main" val="343936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Model architecture</a:t>
            </a:r>
            <a:endParaRPr lang="en-US" sz="107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0456B69-9B14-4DE1-BB66-6008E3C8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56829"/>
              </p:ext>
            </p:extLst>
          </p:nvPr>
        </p:nvGraphicFramePr>
        <p:xfrm>
          <a:off x="4701539" y="7804470"/>
          <a:ext cx="28769572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781">
                  <a:extLst>
                    <a:ext uri="{9D8B030D-6E8A-4147-A177-3AD203B41FA5}">
                      <a16:colId xmlns:a16="http://schemas.microsoft.com/office/drawing/2014/main" val="1733708503"/>
                    </a:ext>
                  </a:extLst>
                </a:gridCol>
                <a:gridCol w="18337791">
                  <a:extLst>
                    <a:ext uri="{9D8B030D-6E8A-4147-A177-3AD203B41FA5}">
                      <a16:colId xmlns:a16="http://schemas.microsoft.com/office/drawing/2014/main" val="1099390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06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ResNet</a:t>
                      </a:r>
                      <a:r>
                        <a:rPr lang="en-US" dirty="0"/>
                        <a:t>, e.g. implementation in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repo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000629"/>
                  </a:ext>
                </a:extLst>
              </a:tr>
              <a:tr h="4302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93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Language,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 GPT family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7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series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Bidirectional RNN with LSTM, transformer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3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MLP, </a:t>
                      </a:r>
                      <a:r>
                        <a:rPr lang="en-US" dirty="0" err="1"/>
                        <a:t>DropOut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BatchNorm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8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21991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standard choices and make changes if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available resources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related publications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Read the code if possible and do not take it blindly</a:t>
            </a:r>
          </a:p>
        </p:txBody>
      </p:sp>
    </p:spTree>
    <p:extLst>
      <p:ext uri="{BB962C8B-B14F-4D97-AF65-F5344CB8AC3E}">
        <p14:creationId xmlns:p14="http://schemas.microsoft.com/office/powerpoint/2010/main" val="73661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3317874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output layers</a:t>
            </a:r>
          </a:p>
          <a:p>
            <a:endParaRPr lang="en-US" dirty="0"/>
          </a:p>
          <a:p>
            <a:r>
              <a:rPr lang="en-US" dirty="0"/>
              <a:t>	With the same base network, different functionalities can be achieved by changing the output layers:</a:t>
            </a:r>
          </a:p>
          <a:p>
            <a:pPr lvl="1"/>
            <a:r>
              <a:rPr lang="en-US" dirty="0"/>
              <a:t>	Pooling and dense linear for classification</a:t>
            </a:r>
          </a:p>
          <a:p>
            <a:pPr lvl="1"/>
            <a:r>
              <a:rPr lang="en-US" dirty="0"/>
              <a:t>	CONV layer for segmentation</a:t>
            </a:r>
          </a:p>
          <a:p>
            <a:pPr lvl="1"/>
            <a:r>
              <a:rPr lang="en-US" dirty="0"/>
              <a:t>	Dense linear for regression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loss function – need logits or need probabilities?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different implementation may pack extra computation into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1B8D2-FDB0-4631-A603-596581B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77" y="12333926"/>
            <a:ext cx="17564694" cy="481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B3B2C-0D9E-420A-86A0-BAF42EDD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914" y="12333926"/>
            <a:ext cx="14951657" cy="48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Overfit a small dataset, e.g. one mini-batch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2554A-2DB5-45C3-9E77-AD1D9D4383B0}"/>
              </a:ext>
            </a:extLst>
          </p:cNvPr>
          <p:cNvSpPr txBox="1"/>
          <p:nvPr/>
        </p:nvSpPr>
        <p:spPr>
          <a:xfrm>
            <a:off x="2331720" y="3680460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classification, accuracy should quickly reach 100%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segmentation, Dice ratio should quickly increase to ~1.0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90FC9-D7C3-4036-A6D1-68161C83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3" y="8013685"/>
            <a:ext cx="13195037" cy="989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89669-E918-44E9-BBD0-B92D00E2E07A}"/>
              </a:ext>
            </a:extLst>
          </p:cNvPr>
          <p:cNvSpPr txBox="1"/>
          <p:nvPr/>
        </p:nvSpPr>
        <p:spPr>
          <a:xfrm>
            <a:off x="11590020" y="9372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FC17-F16E-4C16-A1A5-735669AD1772}"/>
              </a:ext>
            </a:extLst>
          </p:cNvPr>
          <p:cNvSpPr txBox="1"/>
          <p:nvPr/>
        </p:nvSpPr>
        <p:spPr>
          <a:xfrm>
            <a:off x="11590020" y="149047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18C7-B0C7-4A2E-8107-F5B7E25837CD}"/>
              </a:ext>
            </a:extLst>
          </p:cNvPr>
          <p:cNvSpPr txBox="1"/>
          <p:nvPr/>
        </p:nvSpPr>
        <p:spPr>
          <a:xfrm>
            <a:off x="16984980" y="7520940"/>
            <a:ext cx="183337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to find implementation bugs:</a:t>
            </a:r>
          </a:p>
          <a:p>
            <a:endParaRPr lang="en-US" dirty="0"/>
          </a:p>
          <a:p>
            <a:r>
              <a:rPr lang="en-US" dirty="0"/>
              <a:t>Loss goes up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high, error in output layer for class order…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is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	</a:t>
            </a:r>
            <a:r>
              <a:rPr lang="en-US" sz="4800" dirty="0"/>
              <a:t>Overflow or underflow or divided-by-zero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plateaus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low, bad initialization, regularization too high, data/label mismatch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Check the initial loss function, if making sense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08197-C065-4750-A84B-0586D85D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0667047" y="5554030"/>
            <a:ext cx="10157698" cy="5509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10C39-226F-4E3C-A8BF-65780F495890}"/>
              </a:ext>
            </a:extLst>
          </p:cNvPr>
          <p:cNvSpPr txBox="1"/>
          <p:nvPr/>
        </p:nvSpPr>
        <p:spPr>
          <a:xfrm>
            <a:off x="3630096" y="12602289"/>
            <a:ext cx="105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initialized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 output classes are treated equally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FED8F8-B505-4DD3-94BF-F1E5C0131B90}"/>
              </a:ext>
            </a:extLst>
          </p:cNvPr>
          <p:cNvSpPr/>
          <p:nvPr/>
        </p:nvSpPr>
        <p:spPr>
          <a:xfrm>
            <a:off x="20424695" y="6845620"/>
            <a:ext cx="800100" cy="2811780"/>
          </a:xfrm>
          <a:prstGeom prst="rightBrace">
            <a:avLst>
              <a:gd name="adj1" fmla="val 56904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42C-1212-422D-8546-4015809FCA4A}"/>
              </a:ext>
            </a:extLst>
          </p:cNvPr>
          <p:cNvSpPr txBox="1"/>
          <p:nvPr/>
        </p:nvSpPr>
        <p:spPr>
          <a:xfrm>
            <a:off x="21396960" y="7374347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will give roughly same scores for every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1E126-08D6-4FBE-AA53-B45F5DA82E5A}"/>
              </a:ext>
            </a:extLst>
          </p:cNvPr>
          <p:cNvSpPr txBox="1"/>
          <p:nvPr/>
        </p:nvSpPr>
        <p:spPr>
          <a:xfrm>
            <a:off x="15430500" y="12354880"/>
            <a:ext cx="2068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binary classification, initial loss will be close to –log(0.5)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multi-class classification, initial loss will be close to –log(1/C), C is the number of total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First turn off regularization/drop out/Batch Norm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/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begin with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Maker sure regularization </a:t>
                </a:r>
                <a:r>
                  <a:rPr lang="en-US"/>
                  <a:t>loss not </a:t>
                </a:r>
                <a:r>
                  <a:rPr lang="en-US" dirty="0"/>
                  <a:t>dominate total loss 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Turn off operations to introduce randomness to training, e.g. drop out</a:t>
                </a:r>
              </a:p>
              <a:p>
                <a:r>
                  <a:rPr lang="en-US" dirty="0"/>
                  <a:t>	Add controls to allow turn them on/off easier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to turn off batch norm at first trials, since BN layer can hide problem such as </a:t>
                </a:r>
                <a:r>
                  <a:rPr lang="en-US" dirty="0" err="1"/>
                  <a:t>NaN</a:t>
                </a:r>
                <a:r>
                  <a:rPr lang="en-US" dirty="0"/>
                  <a:t> in computation, explosion/vanishing gradients,  and make debug harder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dirty="0" err="1"/>
                  <a:t>BatchNorm</a:t>
                </a:r>
                <a:r>
                  <a:rPr lang="en-US" dirty="0"/>
                  <a:t>, make sure Batch size large enough (&gt;16)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blipFill>
                <a:blip r:embed="rId3"/>
                <a:stretch>
                  <a:fillRect l="-929" t="-1849" b="-3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4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</a:t>
            </a:r>
            <a:r>
              <a:rPr lang="en-US" sz="10700" b="1" dirty="0">
                <a:solidFill>
                  <a:srgbClr val="FFFF00"/>
                </a:solidFill>
              </a:rPr>
              <a:t>every</a:t>
            </a:r>
            <a:r>
              <a:rPr lang="en-US" sz="10700" b="1" dirty="0"/>
              <a:t> steps, starting from pre-processing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84982-BDC5-483B-9ADB-04CB3D0F1133}"/>
              </a:ext>
            </a:extLst>
          </p:cNvPr>
          <p:cNvSpPr txBox="1"/>
          <p:nvPr/>
        </p:nvSpPr>
        <p:spPr>
          <a:xfrm>
            <a:off x="2743200" y="4046220"/>
            <a:ext cx="310438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can happen in pre-processing, such as</a:t>
            </a:r>
          </a:p>
          <a:p>
            <a:r>
              <a:rPr lang="en-US" dirty="0"/>
              <a:t>	forget to change label after processing images (e.g. image scaling for segmentation)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Errors can happen in datasets:</a:t>
            </a:r>
          </a:p>
          <a:p>
            <a:r>
              <a:rPr lang="en-US" dirty="0"/>
              <a:t>	forget the shuffle the samples, some samples are corrupted …</a:t>
            </a:r>
          </a:p>
          <a:p>
            <a:endParaRPr lang="en-US" dirty="0"/>
          </a:p>
          <a:p>
            <a:r>
              <a:rPr lang="en-US" dirty="0"/>
              <a:t>Errors can happen when loading data:</a:t>
            </a:r>
          </a:p>
          <a:p>
            <a:r>
              <a:rPr lang="en-US" dirty="0"/>
              <a:t>	image/label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191CD-1DC9-440D-9D39-DA1DEAB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963275"/>
            <a:ext cx="9829800" cy="961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90818-DFD4-4EAE-B921-7A3AE5970C00}"/>
              </a:ext>
            </a:extLst>
          </p:cNvPr>
          <p:cNvSpPr txBox="1"/>
          <p:nvPr/>
        </p:nvSpPr>
        <p:spPr>
          <a:xfrm>
            <a:off x="13784580" y="1359473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 norm of all samples</a:t>
            </a:r>
          </a:p>
          <a:p>
            <a:endParaRPr lang="en-US" dirty="0"/>
          </a:p>
          <a:p>
            <a:r>
              <a:rPr lang="en-US" dirty="0"/>
              <a:t>Some images are blanket!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A5F35-73DB-4820-9504-ECBFC3A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92" y="9969459"/>
            <a:ext cx="7375542" cy="730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252D-7911-470F-9867-BFFF46158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6" t="17846" r="19207" b="25133"/>
          <a:stretch/>
        </p:blipFill>
        <p:spPr>
          <a:xfrm>
            <a:off x="27928586" y="9941510"/>
            <a:ext cx="7818120" cy="730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FA17A-F0D2-4AF9-9AD3-AEFCE075E3ED}"/>
              </a:ext>
            </a:extLst>
          </p:cNvPr>
          <p:cNvSpPr txBox="1"/>
          <p:nvPr/>
        </p:nvSpPr>
        <p:spPr>
          <a:xfrm>
            <a:off x="20596860" y="17380387"/>
            <a:ext cx="1597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image and forget to scale mask</a:t>
            </a:r>
          </a:p>
        </p:txBody>
      </p:sp>
    </p:spTree>
    <p:extLst>
      <p:ext uri="{BB962C8B-B14F-4D97-AF65-F5344CB8AC3E}">
        <p14:creationId xmlns:p14="http://schemas.microsoft.com/office/powerpoint/2010/main" val="88473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20728940" y="4993375"/>
            <a:ext cx="11958319" cy="1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536" y="4993375"/>
            <a:ext cx="12923524" cy="115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8138160" y="1732788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5214580" y="1737360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E18D-2CC2-4A79-A94F-C133E9BBAA0D}"/>
              </a:ext>
            </a:extLst>
          </p:cNvPr>
          <p:cNvSpPr/>
          <p:nvPr/>
        </p:nvSpPr>
        <p:spPr>
          <a:xfrm>
            <a:off x="20236179" y="16804660"/>
            <a:ext cx="12943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https://www.clinicalradiologyonline.net/article/S0009-9260(17)30058-2/fulltext</a:t>
            </a:r>
          </a:p>
        </p:txBody>
      </p:sp>
    </p:spTree>
    <p:extLst>
      <p:ext uri="{BB962C8B-B14F-4D97-AF65-F5344CB8AC3E}">
        <p14:creationId xmlns:p14="http://schemas.microsoft.com/office/powerpoint/2010/main" val="149797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inputs to your model training code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8173F-308E-4F26-B868-261DFE11F749}"/>
              </a:ext>
            </a:extLst>
          </p:cNvPr>
          <p:cNvSpPr txBox="1"/>
          <p:nvPr/>
        </p:nvSpPr>
        <p:spPr>
          <a:xfrm>
            <a:off x="3429000" y="4023360"/>
            <a:ext cx="282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Print/plot/save a few mini-batch and check them before training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DAFE1A5-4BC7-4EB5-98D2-8ACCC0A4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65" y="5820362"/>
            <a:ext cx="20162534" cy="1008126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B26C969-5FF0-4F9C-94B3-92B50ADC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7"/>
          <a:stretch/>
        </p:blipFill>
        <p:spPr>
          <a:xfrm>
            <a:off x="1" y="5820362"/>
            <a:ext cx="18288000" cy="1008126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16969BC-4F61-4F99-A23A-FE670F9ACDAC}"/>
              </a:ext>
            </a:extLst>
          </p:cNvPr>
          <p:cNvSpPr/>
          <p:nvPr/>
        </p:nvSpPr>
        <p:spPr>
          <a:xfrm rot="5400000">
            <a:off x="9721215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5386B-A2E6-4B78-AA5E-6B8338F73CF8}"/>
              </a:ext>
            </a:extLst>
          </p:cNvPr>
          <p:cNvSpPr txBox="1"/>
          <p:nvPr/>
        </p:nvSpPr>
        <p:spPr>
          <a:xfrm>
            <a:off x="8412480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2446F8-5952-4A1E-9F15-CDA90AA7C12F}"/>
              </a:ext>
            </a:extLst>
          </p:cNvPr>
          <p:cNvSpPr/>
          <p:nvPr/>
        </p:nvSpPr>
        <p:spPr>
          <a:xfrm rot="5400000">
            <a:off x="26134679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3987-9C8D-466C-8DC2-780F71434AB9}"/>
              </a:ext>
            </a:extLst>
          </p:cNvPr>
          <p:cNvSpPr txBox="1"/>
          <p:nvPr/>
        </p:nvSpPr>
        <p:spPr>
          <a:xfrm>
            <a:off x="24825944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182927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outputs of your model before any post-processing</a:t>
            </a:r>
            <a:endParaRPr lang="en-US" sz="107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571-A38A-4806-B1BC-C6C3494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41406" b="39531"/>
          <a:stretch/>
        </p:blipFill>
        <p:spPr>
          <a:xfrm>
            <a:off x="1485900" y="12367258"/>
            <a:ext cx="25717530" cy="2788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B5CA4-AFB8-4C20-8F4B-CB692F9FA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39850" b="39037"/>
          <a:stretch/>
        </p:blipFill>
        <p:spPr>
          <a:xfrm>
            <a:off x="1485900" y="8591598"/>
            <a:ext cx="25717530" cy="308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70207-ADFF-42CE-A586-22BA99BF40FE}"/>
              </a:ext>
            </a:extLst>
          </p:cNvPr>
          <p:cNvSpPr/>
          <p:nvPr/>
        </p:nvSpPr>
        <p:spPr>
          <a:xfrm>
            <a:off x="12360066" y="5366776"/>
            <a:ext cx="94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scores = model(images)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B728-C322-48A3-B137-F1DFB5D0914C}"/>
              </a:ext>
            </a:extLst>
          </p:cNvPr>
          <p:cNvGrpSpPr>
            <a:grpSpLocks noChangeAspect="1"/>
          </p:cNvGrpSpPr>
          <p:nvPr/>
        </p:nvGrpSpPr>
        <p:grpSpPr>
          <a:xfrm>
            <a:off x="26907851" y="3676461"/>
            <a:ext cx="8182249" cy="10972800"/>
            <a:chOff x="441282" y="13564355"/>
            <a:chExt cx="11315700" cy="15174913"/>
          </a:xfrm>
        </p:grpSpPr>
        <p:sp>
          <p:nvSpPr>
            <p:cNvPr id="11" name="AutoShape 70">
              <a:extLst>
                <a:ext uri="{FF2B5EF4-FFF2-40B4-BE49-F238E27FC236}">
                  <a16:creationId xmlns:a16="http://schemas.microsoft.com/office/drawing/2014/main" id="{BE0DC57B-14A3-46F1-A2B0-2103016479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282" y="13564355"/>
              <a:ext cx="11306175" cy="151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72">
              <a:extLst>
                <a:ext uri="{FF2B5EF4-FFF2-40B4-BE49-F238E27FC236}">
                  <a16:creationId xmlns:a16="http://schemas.microsoft.com/office/drawing/2014/main" id="{CA02C9E9-1B2A-45C9-9AF1-8A846769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2" y="13573880"/>
              <a:ext cx="11315700" cy="151653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B7600A8-04FF-4DC8-B535-CF183B2B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495" y="2088590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347F8F0B-2391-4235-BC48-577054D5D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682" y="21949530"/>
              <a:ext cx="471488" cy="474663"/>
            </a:xfrm>
            <a:custGeom>
              <a:avLst/>
              <a:gdLst>
                <a:gd name="T0" fmla="*/ 149 w 297"/>
                <a:gd name="T1" fmla="*/ 0 h 299"/>
                <a:gd name="T2" fmla="*/ 149 w 297"/>
                <a:gd name="T3" fmla="*/ 299 h 299"/>
                <a:gd name="T4" fmla="*/ 0 w 297"/>
                <a:gd name="T5" fmla="*/ 150 h 299"/>
                <a:gd name="T6" fmla="*/ 297 w 297"/>
                <a:gd name="T7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9" y="0"/>
                  </a:moveTo>
                  <a:lnTo>
                    <a:pt x="149" y="299"/>
                  </a:lnTo>
                  <a:moveTo>
                    <a:pt x="0" y="150"/>
                  </a:moveTo>
                  <a:lnTo>
                    <a:pt x="297" y="150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2320EC42-2FF3-499A-84CB-BD9D69F22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95" y="2267025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E6941D-31FE-4F27-9062-676AF8C82BD5}"/>
              </a:ext>
            </a:extLst>
          </p:cNvPr>
          <p:cNvSpPr txBox="1"/>
          <p:nvPr/>
        </p:nvSpPr>
        <p:spPr>
          <a:xfrm>
            <a:off x="26308432" y="15062305"/>
            <a:ext cx="966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: detect key landmarks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EA759-8F3B-4690-B6EC-C8D44132989B}"/>
              </a:ext>
            </a:extLst>
          </p:cNvPr>
          <p:cNvSpPr txBox="1"/>
          <p:nvPr/>
        </p:nvSpPr>
        <p:spPr>
          <a:xfrm>
            <a:off x="5875020" y="15489368"/>
            <a:ext cx="142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outputs are spatial probability maps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7D662E-DC95-4E03-87DC-75BB1595EA4F}"/>
              </a:ext>
            </a:extLst>
          </p:cNvPr>
          <p:cNvSpPr/>
          <p:nvPr/>
        </p:nvSpPr>
        <p:spPr bwMode="auto">
          <a:xfrm>
            <a:off x="20139660" y="15489368"/>
            <a:ext cx="500634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ACE8-A4C1-45D1-AAEA-CB1CB65C70A5}"/>
              </a:ext>
            </a:extLst>
          </p:cNvPr>
          <p:cNvSpPr txBox="1"/>
          <p:nvPr/>
        </p:nvSpPr>
        <p:spPr>
          <a:xfrm>
            <a:off x="17069226" y="1730923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Postprocessing: extract landmark location</a:t>
            </a:r>
          </a:p>
        </p:txBody>
      </p:sp>
    </p:spTree>
    <p:extLst>
      <p:ext uri="{BB962C8B-B14F-4D97-AF65-F5344CB8AC3E}">
        <p14:creationId xmlns:p14="http://schemas.microsoft.com/office/powerpoint/2010/main" val="723650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Add Debug mode and verbose mode, add </a:t>
            </a:r>
            <a:r>
              <a:rPr lang="en-US" sz="10700" b="1" dirty="0" err="1"/>
              <a:t>working_dir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590A8-4E4F-4310-91F0-A9C34F0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03" y="5550217"/>
            <a:ext cx="17545082" cy="567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79FD-B706-4181-BE8E-4B0BABE3086C}"/>
              </a:ext>
            </a:extLst>
          </p:cNvPr>
          <p:cNvSpPr txBox="1"/>
          <p:nvPr/>
        </p:nvSpPr>
        <p:spPr>
          <a:xfrm>
            <a:off x="3098796" y="12573000"/>
            <a:ext cx="29956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Easily enable or disable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Fast, not slow down training if disabled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Save intermediate results with its index/name/time stamp/data role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Keep these code lines in your repo</a:t>
            </a:r>
          </a:p>
        </p:txBody>
      </p:sp>
    </p:spTree>
    <p:extLst>
      <p:ext uri="{BB962C8B-B14F-4D97-AF65-F5344CB8AC3E}">
        <p14:creationId xmlns:p14="http://schemas.microsoft.com/office/powerpoint/2010/main" val="3840423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pic>
        <p:nvPicPr>
          <p:cNvPr id="4098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AFE31DF5-F07D-4A18-A802-86FC0768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6" y="3771899"/>
            <a:ext cx="15537180" cy="116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002500" y="502994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not decreasing quickly</a:t>
            </a:r>
          </a:p>
          <a:p>
            <a:endParaRPr lang="en-US" b="1" dirty="0"/>
          </a:p>
          <a:p>
            <a:r>
              <a:rPr lang="en-US" dirty="0"/>
              <a:t>	learning rate too low</a:t>
            </a:r>
          </a:p>
          <a:p>
            <a:r>
              <a:rPr lang="en-US" dirty="0"/>
              <a:t>	model underfitting</a:t>
            </a:r>
          </a:p>
          <a:p>
            <a:endParaRPr lang="en-US" dirty="0"/>
          </a:p>
          <a:p>
            <a:r>
              <a:rPr lang="en-US" dirty="0"/>
              <a:t>	try to fix the problem by fitting to a tiny dataset</a:t>
            </a:r>
          </a:p>
        </p:txBody>
      </p:sp>
      <p:pic>
        <p:nvPicPr>
          <p:cNvPr id="512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506A655D-E1C1-489F-9702-BF37CCF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6" y="9829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BAD77-5262-49DC-902F-E22F84CB383D}"/>
              </a:ext>
            </a:extLst>
          </p:cNvPr>
          <p:cNvSpPr/>
          <p:nvPr/>
        </p:nvSpPr>
        <p:spPr>
          <a:xfrm>
            <a:off x="10309860" y="19532084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https://machinelearningmastery.com/learning-curves-for-diagnosing-machine-learning-model-performance/</a:t>
            </a:r>
          </a:p>
        </p:txBody>
      </p:sp>
    </p:spTree>
    <p:extLst>
      <p:ext uri="{BB962C8B-B14F-4D97-AF65-F5344CB8AC3E}">
        <p14:creationId xmlns:p14="http://schemas.microsoft.com/office/powerpoint/2010/main" val="253469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goes up for dev set and goes down for training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add regularization</a:t>
            </a:r>
          </a:p>
          <a:p>
            <a:r>
              <a:rPr lang="en-US" dirty="0"/>
              <a:t>	reduce mode capacity</a:t>
            </a:r>
          </a:p>
          <a:p>
            <a:r>
              <a:rPr lang="en-US" dirty="0"/>
              <a:t>	add more training data</a:t>
            </a:r>
          </a:p>
        </p:txBody>
      </p:sp>
      <p:pic>
        <p:nvPicPr>
          <p:cNvPr id="4100" name="Picture 4" descr="Example of Train and Validation Learning Curves Showing an Overfit Model">
            <a:extLst>
              <a:ext uri="{FF2B5EF4-FFF2-40B4-BE49-F238E27FC236}">
                <a16:creationId xmlns:a16="http://schemas.microsoft.com/office/drawing/2014/main" id="{829075FD-E919-4A10-BC05-DB98EFE0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577840"/>
            <a:ext cx="16703040" cy="12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3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711160" y="8527527"/>
            <a:ext cx="15537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shows strong variance in dev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training set too small</a:t>
            </a:r>
          </a:p>
          <a:p>
            <a:r>
              <a:rPr lang="en-US" dirty="0"/>
              <a:t>	Add more sample to training set</a:t>
            </a:r>
          </a:p>
        </p:txBody>
      </p:sp>
      <p:pic>
        <p:nvPicPr>
          <p:cNvPr id="6146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4D46DBFD-A402-44C8-8884-A600F60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60620"/>
            <a:ext cx="17891760" cy="13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lower for dev set than train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dev set is easier than train set</a:t>
            </a:r>
          </a:p>
          <a:p>
            <a:r>
              <a:rPr lang="en-US" dirty="0"/>
              <a:t>	too much data augmentation</a:t>
            </a:r>
          </a:p>
          <a:p>
            <a:r>
              <a:rPr lang="en-US" dirty="0"/>
              <a:t>	dev/</a:t>
            </a:r>
            <a:r>
              <a:rPr lang="en-US" dirty="0" err="1"/>
              <a:t>tra</a:t>
            </a:r>
            <a:r>
              <a:rPr lang="en-US" dirty="0"/>
              <a:t> set distribution mismatch</a:t>
            </a:r>
          </a:p>
          <a:p>
            <a:r>
              <a:rPr lang="en-US" dirty="0"/>
              <a:t>	exam dev set</a:t>
            </a:r>
          </a:p>
        </p:txBody>
      </p:sp>
      <p:pic>
        <p:nvPicPr>
          <p:cNvPr id="7170" name="Picture 2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530D8BD7-E158-4008-9D2D-0138BCB1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5292836"/>
            <a:ext cx="16260084" cy="121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77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1556980" y="6813027"/>
            <a:ext cx="127330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training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Accuracy is high, but still increasing</a:t>
            </a:r>
          </a:p>
          <a:p>
            <a:r>
              <a:rPr lang="en-US" dirty="0"/>
              <a:t>	Consider to train longer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with one-cycle scheduler, at high LR, the accuracy can dip</a:t>
            </a:r>
          </a:p>
        </p:txBody>
      </p:sp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30396E97-9D86-41AD-B533-150F6D9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3425937"/>
            <a:ext cx="17663160" cy="88315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55F72E-14A9-4184-987F-EB20344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2014086"/>
            <a:ext cx="16786864" cy="7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Debugger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B843-43CB-4AF3-A50F-CD1EDEA05F66}"/>
              </a:ext>
            </a:extLst>
          </p:cNvPr>
          <p:cNvSpPr txBox="1"/>
          <p:nvPr/>
        </p:nvSpPr>
        <p:spPr>
          <a:xfrm>
            <a:off x="3360420" y="3817620"/>
            <a:ext cx="2647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shape mismatch</a:t>
            </a:r>
          </a:p>
          <a:p>
            <a:r>
              <a:rPr lang="en-US" dirty="0"/>
              <a:t>Loss function exceptions</a:t>
            </a:r>
          </a:p>
          <a:p>
            <a:r>
              <a:rPr lang="en-US" dirty="0"/>
              <a:t>Nan or inf error</a:t>
            </a:r>
          </a:p>
          <a:p>
            <a:r>
              <a:rPr lang="en-US" dirty="0"/>
              <a:t>All other exceptions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7C26FE2-0C90-4510-AAD0-506DC93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677" y="4321492"/>
            <a:ext cx="24823690" cy="1344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53C71-02E7-4F0E-B767-34878DC783F1}"/>
              </a:ext>
            </a:extLst>
          </p:cNvPr>
          <p:cNvSpPr txBox="1"/>
          <p:nvPr/>
        </p:nvSpPr>
        <p:spPr>
          <a:xfrm>
            <a:off x="26403300" y="8915400"/>
            <a:ext cx="90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breakpoints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variable values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debugging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D715-82C0-4F1F-859D-6A2E19FF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8116855"/>
            <a:ext cx="8287352" cy="187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45D5-F409-4E9B-9329-2B5DB061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796" y="11409647"/>
            <a:ext cx="6896100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52B5E-24DB-4AE0-A601-2AF0E6376D8D}"/>
              </a:ext>
            </a:extLst>
          </p:cNvPr>
          <p:cNvSpPr txBox="1"/>
          <p:nvPr/>
        </p:nvSpPr>
        <p:spPr>
          <a:xfrm>
            <a:off x="2220119" y="16885057"/>
            <a:ext cx="950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  <a:r>
              <a:rPr lang="en-US" dirty="0" err="1"/>
              <a:t>pdb</a:t>
            </a:r>
            <a:r>
              <a:rPr lang="en-US" dirty="0"/>
              <a:t> or </a:t>
            </a:r>
            <a:r>
              <a:rPr lang="en-US" dirty="0" err="1"/>
              <a:t>ipdb</a:t>
            </a:r>
            <a:r>
              <a:rPr lang="en-US" dirty="0"/>
              <a:t> for CLI experiences of debugging</a:t>
            </a:r>
          </a:p>
        </p:txBody>
      </p:sp>
    </p:spTree>
    <p:extLst>
      <p:ext uri="{BB962C8B-B14F-4D97-AF65-F5344CB8AC3E}">
        <p14:creationId xmlns:p14="http://schemas.microsoft.com/office/powerpoint/2010/main" val="725690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Experimental management tools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E2385-EAE5-4056-BDBA-DA4CB5D6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15" y="4572000"/>
            <a:ext cx="23740402" cy="852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E187-AD0F-4500-9DD2-CD35EAEA9FC2}"/>
              </a:ext>
            </a:extLst>
          </p:cNvPr>
          <p:cNvSpPr txBox="1"/>
          <p:nvPr/>
        </p:nvSpPr>
        <p:spPr>
          <a:xfrm>
            <a:off x="13601700" y="13716000"/>
            <a:ext cx="1824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Record your training and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Integrated with python training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 hyperparameter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compare different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5939-29AB-4064-B7E3-2A4AC99A0BCA}"/>
              </a:ext>
            </a:extLst>
          </p:cNvPr>
          <p:cNvSpPr txBox="1"/>
          <p:nvPr/>
        </p:nvSpPr>
        <p:spPr>
          <a:xfrm>
            <a:off x="2367276" y="16877140"/>
            <a:ext cx="11577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iterations may be needed to reach required performance</a:t>
            </a:r>
          </a:p>
        </p:txBody>
      </p:sp>
      <p:pic>
        <p:nvPicPr>
          <p:cNvPr id="8194" name="Picture 2" descr="Engineer Cartoon">
            <a:extLst>
              <a:ext uri="{FF2B5EF4-FFF2-40B4-BE49-F238E27FC236}">
                <a16:creationId xmlns:a16="http://schemas.microsoft.com/office/drawing/2014/main" id="{545491E4-F3AD-4959-BDC7-34F5B48B1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r="26353"/>
          <a:stretch/>
        </p:blipFill>
        <p:spPr bwMode="auto">
          <a:xfrm>
            <a:off x="3098796" y="7142699"/>
            <a:ext cx="7589520" cy="8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972C206-2965-4EBF-B1FB-BEB9AE92343D}"/>
              </a:ext>
            </a:extLst>
          </p:cNvPr>
          <p:cNvSpPr/>
          <p:nvPr/>
        </p:nvSpPr>
        <p:spPr bwMode="auto">
          <a:xfrm>
            <a:off x="7293606" y="4832353"/>
            <a:ext cx="7475220" cy="3094008"/>
          </a:xfrm>
          <a:prstGeom prst="wedgeEllipseCallout">
            <a:avLst/>
          </a:prstGeom>
          <a:solidFill>
            <a:schemeClr val="bg1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b="1" dirty="0">
                <a:latin typeface="Arial"/>
              </a:rPr>
              <a:t>My model is finally good, </a:t>
            </a:r>
          </a:p>
          <a:p>
            <a:pPr algn="ctr"/>
            <a:r>
              <a:rPr lang="en-US" sz="3600" b="1" dirty="0">
                <a:latin typeface="Arial"/>
              </a:rPr>
              <a:t>but I forget how it was trained ! </a:t>
            </a:r>
          </a:p>
        </p:txBody>
      </p:sp>
    </p:spTree>
    <p:extLst>
      <p:ext uri="{BB962C8B-B14F-4D97-AF65-F5344CB8AC3E}">
        <p14:creationId xmlns:p14="http://schemas.microsoft.com/office/powerpoint/2010/main" val="188373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001500" y="5074920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MR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93122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91255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3770BA-D00D-4C98-B36C-739B945EE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77052"/>
              </p:ext>
            </p:extLst>
          </p:nvPr>
        </p:nvGraphicFramePr>
        <p:xfrm>
          <a:off x="24620220" y="7512130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3451452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5000952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3524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8K MRI</a:t>
                      </a:r>
                    </a:p>
                    <a:p>
                      <a:pPr algn="ctr"/>
                      <a:endParaRPr lang="en-US" sz="5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3743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MRI+1K 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32971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  <a:p>
                      <a:pPr algn="ctr"/>
                      <a:r>
                        <a:rPr lang="en-US" sz="5400" dirty="0"/>
                        <a:t>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Do not use hyperparameter searching as the first remedy</a:t>
            </a:r>
            <a:endParaRPr 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E39D4-C822-41D7-90A2-A8376F43F8A7}"/>
              </a:ext>
            </a:extLst>
          </p:cNvPr>
          <p:cNvSpPr txBox="1"/>
          <p:nvPr/>
        </p:nvSpPr>
        <p:spPr>
          <a:xfrm>
            <a:off x="3589020" y="4630594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BCBA695-26C3-48CD-95FD-CD9ADEF22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955671"/>
              </p:ext>
            </p:extLst>
          </p:nvPr>
        </p:nvGraphicFramePr>
        <p:xfrm>
          <a:off x="-1360170" y="6239719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BBA1C-B7EE-4B9A-9AE7-BF01EFAA95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195060" y="5553924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21A60-E2B3-4E8A-8F1F-74C62B8BDC53}"/>
              </a:ext>
            </a:extLst>
          </p:cNvPr>
          <p:cNvCxnSpPr>
            <a:cxnSpLocks/>
          </p:cNvCxnSpPr>
          <p:nvPr/>
        </p:nvCxnSpPr>
        <p:spPr>
          <a:xfrm>
            <a:off x="6195060" y="14629586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86DCA-091C-4B31-9655-13F721737128}"/>
              </a:ext>
            </a:extLst>
          </p:cNvPr>
          <p:cNvGrpSpPr/>
          <p:nvPr/>
        </p:nvGrpSpPr>
        <p:grpSpPr>
          <a:xfrm>
            <a:off x="4655605" y="16244809"/>
            <a:ext cx="3436830" cy="2156672"/>
            <a:chOff x="6200882" y="6211761"/>
            <a:chExt cx="3091703" cy="18799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3E7755-B20C-44E9-92B3-9B8D19170D3B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91838F2D-218E-4866-8B72-CD3C4D05224A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FF49C-CC1D-400F-840C-192814C64BD7}"/>
              </a:ext>
            </a:extLst>
          </p:cNvPr>
          <p:cNvCxnSpPr>
            <a:cxnSpLocks/>
          </p:cNvCxnSpPr>
          <p:nvPr/>
        </p:nvCxnSpPr>
        <p:spPr>
          <a:xfrm>
            <a:off x="8092435" y="17323144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20DC4-AEB3-424E-9762-8A4BDDF8DF6D}"/>
              </a:ext>
            </a:extLst>
          </p:cNvPr>
          <p:cNvSpPr txBox="1"/>
          <p:nvPr/>
        </p:nvSpPr>
        <p:spPr>
          <a:xfrm>
            <a:off x="9685774" y="16712344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0DA1B-FE81-4D98-ACE9-17E381FFBA43}"/>
              </a:ext>
            </a:extLst>
          </p:cNvPr>
          <p:cNvSpPr txBox="1"/>
          <p:nvPr/>
        </p:nvSpPr>
        <p:spPr>
          <a:xfrm>
            <a:off x="4674873" y="9825335"/>
            <a:ext cx="42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7A8DE-9B84-4F64-8763-09F9149F0325}"/>
              </a:ext>
            </a:extLst>
          </p:cNvPr>
          <p:cNvGrpSpPr/>
          <p:nvPr/>
        </p:nvGrpSpPr>
        <p:grpSpPr>
          <a:xfrm>
            <a:off x="15596015" y="3614210"/>
            <a:ext cx="2892236" cy="1879953"/>
            <a:chOff x="6109111" y="6211761"/>
            <a:chExt cx="2892236" cy="18799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E9FF9-9FAC-4D1E-87DD-1D72EEC28E79}"/>
                </a:ext>
              </a:extLst>
            </p:cNvPr>
            <p:cNvSpPr/>
            <p:nvPr/>
          </p:nvSpPr>
          <p:spPr>
            <a:xfrm>
              <a:off x="6109111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EB58787E-A91A-4CA8-AA22-35A029CA9030}"/>
                </a:ext>
              </a:extLst>
            </p:cNvPr>
            <p:cNvSpPr txBox="1"/>
            <p:nvPr/>
          </p:nvSpPr>
          <p:spPr>
            <a:xfrm>
              <a:off x="6200883" y="6303533"/>
              <a:ext cx="2708692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Bias-Variance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9800A0-E19C-4BD6-A328-BBC15C0B88A8}"/>
              </a:ext>
            </a:extLst>
          </p:cNvPr>
          <p:cNvSpPr/>
          <p:nvPr/>
        </p:nvSpPr>
        <p:spPr bwMode="auto">
          <a:xfrm>
            <a:off x="14687553" y="7104995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bias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5D8B3-FE1C-4705-A460-0A326D7D6467}"/>
              </a:ext>
            </a:extLst>
          </p:cNvPr>
          <p:cNvSpPr/>
          <p:nvPr/>
        </p:nvSpPr>
        <p:spPr bwMode="auto">
          <a:xfrm>
            <a:off x="14687553" y="10130747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variance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B00693-FEA1-4636-B49D-947C570CD8CC}"/>
              </a:ext>
            </a:extLst>
          </p:cNvPr>
          <p:cNvSpPr/>
          <p:nvPr/>
        </p:nvSpPr>
        <p:spPr bwMode="auto">
          <a:xfrm>
            <a:off x="14687553" y="13344704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train/dev </a:t>
            </a:r>
          </a:p>
          <a:p>
            <a:pPr algn="ctr"/>
            <a:r>
              <a:rPr lang="en-US" dirty="0">
                <a:latin typeface="Arial"/>
              </a:rPr>
              <a:t>data mismatch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29F776-D3AF-40C9-ACC4-DC2B8305BE20}"/>
              </a:ext>
            </a:extLst>
          </p:cNvPr>
          <p:cNvCxnSpPr>
            <a:stCxn id="29" idx="1"/>
          </p:cNvCxnSpPr>
          <p:nvPr/>
        </p:nvCxnSpPr>
        <p:spPr>
          <a:xfrm flipH="1">
            <a:off x="14687553" y="4554187"/>
            <a:ext cx="908462" cy="2390788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6CBA3E-2EA9-40EC-BD2F-7F68C929D7D3}"/>
              </a:ext>
            </a:extLst>
          </p:cNvPr>
          <p:cNvCxnSpPr>
            <a:cxnSpLocks/>
          </p:cNvCxnSpPr>
          <p:nvPr/>
        </p:nvCxnSpPr>
        <p:spPr>
          <a:xfrm>
            <a:off x="18488251" y="4603269"/>
            <a:ext cx="1211663" cy="2341706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C1A5809B-3364-44FF-BF1C-D2156988EDC1}"/>
              </a:ext>
            </a:extLst>
          </p:cNvPr>
          <p:cNvSpPr/>
          <p:nvPr/>
        </p:nvSpPr>
        <p:spPr bwMode="auto">
          <a:xfrm>
            <a:off x="14481813" y="16366579"/>
            <a:ext cx="5509260" cy="2314082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Has </a:t>
            </a:r>
          </a:p>
          <a:p>
            <a:pPr algn="ctr"/>
            <a:r>
              <a:rPr lang="en-US" sz="4000" dirty="0">
                <a:latin typeface="Arial"/>
              </a:rPr>
              <a:t>new issues?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6A59A0-A5A0-4BA6-9FF7-7D159FB2E83D}"/>
              </a:ext>
            </a:extLst>
          </p:cNvPr>
          <p:cNvCxnSpPr>
            <a:cxnSpLocks/>
          </p:cNvCxnSpPr>
          <p:nvPr/>
        </p:nvCxnSpPr>
        <p:spPr>
          <a:xfrm>
            <a:off x="17236443" y="9043630"/>
            <a:ext cx="0" cy="105979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3A36D-D836-4326-925E-FA723803FF7E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7236443" y="12096707"/>
            <a:ext cx="0" cy="12479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96B4EB-90D8-4AD5-8A34-BFA6DA0C597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7236443" y="15310664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260273B-1FD6-43F2-A77E-6466522A9253}"/>
              </a:ext>
            </a:extLst>
          </p:cNvPr>
          <p:cNvCxnSpPr>
            <a:stCxn id="38" idx="3"/>
            <a:endCxn id="6" idx="3"/>
          </p:cNvCxnSpPr>
          <p:nvPr/>
        </p:nvCxnSpPr>
        <p:spPr>
          <a:xfrm flipH="1" flipV="1">
            <a:off x="19785333" y="8087975"/>
            <a:ext cx="205740" cy="9435645"/>
          </a:xfrm>
          <a:prstGeom prst="bentConnector3">
            <a:avLst>
              <a:gd name="adj1" fmla="val -91111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C5ECB1-6E18-4B21-B385-EDD727D64F77}"/>
              </a:ext>
            </a:extLst>
          </p:cNvPr>
          <p:cNvCxnSpPr>
            <a:cxnSpLocks/>
          </p:cNvCxnSpPr>
          <p:nvPr/>
        </p:nvCxnSpPr>
        <p:spPr>
          <a:xfrm>
            <a:off x="17236443" y="18714899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A024FB9-7709-44A0-8791-6F45A9006FBF}"/>
              </a:ext>
            </a:extLst>
          </p:cNvPr>
          <p:cNvSpPr txBox="1"/>
          <p:nvPr/>
        </p:nvSpPr>
        <p:spPr>
          <a:xfrm>
            <a:off x="19876773" y="16352465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96DBB5-BCEE-4B6A-9B93-94B4CFD63981}"/>
              </a:ext>
            </a:extLst>
          </p:cNvPr>
          <p:cNvSpPr txBox="1"/>
          <p:nvPr/>
        </p:nvSpPr>
        <p:spPr>
          <a:xfrm>
            <a:off x="17430753" y="1849255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86302-32DC-4B13-B924-7E45A108B2B5}"/>
              </a:ext>
            </a:extLst>
          </p:cNvPr>
          <p:cNvSpPr txBox="1"/>
          <p:nvPr/>
        </p:nvSpPr>
        <p:spPr>
          <a:xfrm>
            <a:off x="23928399" y="7133282"/>
            <a:ext cx="120929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hyperparameter searching after fixing obvious bias/variance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large performance gain is from error analysis and collecting specific new data for problems found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Fix bias/variance problems can change model and which 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75049-96DF-4777-8A3C-A268EE5199F4}"/>
              </a:ext>
            </a:extLst>
          </p:cNvPr>
          <p:cNvSpPr txBox="1"/>
          <p:nvPr/>
        </p:nvSpPr>
        <p:spPr>
          <a:xfrm>
            <a:off x="9971776" y="4413054"/>
            <a:ext cx="2354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Sample the Dev and Test sets from the </a:t>
            </a:r>
            <a:r>
              <a:rPr lang="en-US" sz="8000" u="sng" dirty="0"/>
              <a:t>same data distribution for the deployment time</a:t>
            </a:r>
          </a:p>
        </p:txBody>
      </p:sp>
      <p:pic>
        <p:nvPicPr>
          <p:cNvPr id="3074" name="Picture 2" descr="Tradeoff: Bias or Variance. What is the Bias Variance tradeoff? | by Eric  Stokes | Towards Data Science">
            <a:extLst>
              <a:ext uri="{FF2B5EF4-FFF2-40B4-BE49-F238E27FC236}">
                <a16:creationId xmlns:a16="http://schemas.microsoft.com/office/drawing/2014/main" id="{D23889AB-80C7-46AC-A463-14E8BDA2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77" y="8525457"/>
            <a:ext cx="13909582" cy="83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FD82C-977E-4047-8F58-25B36FCA2E4C}"/>
              </a:ext>
            </a:extLst>
          </p:cNvPr>
          <p:cNvSpPr txBox="1"/>
          <p:nvPr/>
        </p:nvSpPr>
        <p:spPr>
          <a:xfrm>
            <a:off x="24734520" y="12481562"/>
            <a:ext cx="1113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and Test sets define the target of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9F2BC-B72C-41E8-B3D4-994465CC2DAD}"/>
              </a:ext>
            </a:extLst>
          </p:cNvPr>
          <p:cNvSpPr/>
          <p:nvPr/>
        </p:nvSpPr>
        <p:spPr>
          <a:xfrm>
            <a:off x="9692640" y="18429064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https://www.google.com/url?sa=i&amp;url=https%3A%2F%2Ftowardsdatascience.com%2Ftradeoff-bias-or-variance-1409eec38caf&amp;psig=AOvVaw0FzJ-R_8JxUkPlAiJQax7Y&amp;ust=1620153718709000&amp;source=images&amp;cd=vfe&amp;ved=0CAIQjRxqFwoTCMCroImVrvACFQAAAAAdAAAAABAD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21535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793980" y="486721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7860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3967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142309-3208-45A2-823D-05EEF8B6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50699"/>
              </p:ext>
            </p:extLst>
          </p:nvPr>
        </p:nvGraphicFramePr>
        <p:xfrm>
          <a:off x="24620220" y="7490518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MRI+500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1948160" y="356419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0627-84CA-469E-9B6F-1FE551A658E6}"/>
              </a:ext>
            </a:extLst>
          </p:cNvPr>
          <p:cNvCxnSpPr>
            <a:cxnSpLocks/>
          </p:cNvCxnSpPr>
          <p:nvPr/>
        </p:nvCxnSpPr>
        <p:spPr>
          <a:xfrm flipH="1">
            <a:off x="12693894" y="4850422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53875-5217-4F05-A07D-45768F9EB56E}"/>
              </a:ext>
            </a:extLst>
          </p:cNvPr>
          <p:cNvCxnSpPr>
            <a:cxnSpLocks/>
          </p:cNvCxnSpPr>
          <p:nvPr/>
        </p:nvCxnSpPr>
        <p:spPr>
          <a:xfrm>
            <a:off x="12693894" y="18403162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D4167-0A8D-4328-929E-1461C240109C}"/>
              </a:ext>
            </a:extLst>
          </p:cNvPr>
          <p:cNvCxnSpPr>
            <a:cxnSpLocks/>
          </p:cNvCxnSpPr>
          <p:nvPr/>
        </p:nvCxnSpPr>
        <p:spPr>
          <a:xfrm>
            <a:off x="12863066" y="6846162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721431-6843-43D7-BFA1-C723303151C8}"/>
              </a:ext>
            </a:extLst>
          </p:cNvPr>
          <p:cNvSpPr/>
          <p:nvPr/>
        </p:nvSpPr>
        <p:spPr bwMode="auto">
          <a:xfrm>
            <a:off x="12770094" y="8980446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202B9-217E-4ED8-9955-6D4628C402B2}"/>
              </a:ext>
            </a:extLst>
          </p:cNvPr>
          <p:cNvSpPr txBox="1"/>
          <p:nvPr/>
        </p:nvSpPr>
        <p:spPr>
          <a:xfrm>
            <a:off x="18709501" y="1867653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0AD6-39EC-4ED5-9978-A30A6528197C}"/>
              </a:ext>
            </a:extLst>
          </p:cNvPr>
          <p:cNvSpPr txBox="1"/>
          <p:nvPr/>
        </p:nvSpPr>
        <p:spPr>
          <a:xfrm>
            <a:off x="9457186" y="12674468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E5488-A15B-45A9-AE25-CBB42D56FD64}"/>
              </a:ext>
            </a:extLst>
          </p:cNvPr>
          <p:cNvSpPr txBox="1"/>
          <p:nvPr/>
        </p:nvSpPr>
        <p:spPr>
          <a:xfrm>
            <a:off x="27197294" y="845197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769436-B27E-47A4-B904-E157862E4C9F}"/>
              </a:ext>
            </a:extLst>
          </p:cNvPr>
          <p:cNvCxnSpPr>
            <a:cxnSpLocks/>
          </p:cNvCxnSpPr>
          <p:nvPr/>
        </p:nvCxnSpPr>
        <p:spPr>
          <a:xfrm>
            <a:off x="26587694" y="8980446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DCD9DF-39AE-4322-B1E2-81ACCE515B0C}"/>
              </a:ext>
            </a:extLst>
          </p:cNvPr>
          <p:cNvSpPr txBox="1"/>
          <p:nvPr/>
        </p:nvSpPr>
        <p:spPr>
          <a:xfrm>
            <a:off x="23886909" y="9222023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3F31-67E4-4714-9393-2B074D28F9E3}"/>
              </a:ext>
            </a:extLst>
          </p:cNvPr>
          <p:cNvCxnSpPr>
            <a:cxnSpLocks/>
          </p:cNvCxnSpPr>
          <p:nvPr/>
        </p:nvCxnSpPr>
        <p:spPr>
          <a:xfrm>
            <a:off x="26587694" y="6846162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D55CB6-6CA9-43E4-B5D9-661499DCA73C}"/>
              </a:ext>
            </a:extLst>
          </p:cNvPr>
          <p:cNvSpPr txBox="1"/>
          <p:nvPr/>
        </p:nvSpPr>
        <p:spPr>
          <a:xfrm>
            <a:off x="24932501" y="7579731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375FD-B644-490C-B59E-D214CF891ED6}"/>
              </a:ext>
            </a:extLst>
          </p:cNvPr>
          <p:cNvSpPr txBox="1"/>
          <p:nvPr/>
        </p:nvSpPr>
        <p:spPr>
          <a:xfrm>
            <a:off x="27197294" y="6456233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44DBA-851F-4791-8886-AE6B36487E8A}"/>
              </a:ext>
            </a:extLst>
          </p:cNvPr>
          <p:cNvSpPr/>
          <p:nvPr/>
        </p:nvSpPr>
        <p:spPr bwMode="auto">
          <a:xfrm>
            <a:off x="12643094" y="10146913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0935F-B23D-4D2D-BCA1-381097F25063}"/>
              </a:ext>
            </a:extLst>
          </p:cNvPr>
          <p:cNvSpPr txBox="1"/>
          <p:nvPr/>
        </p:nvSpPr>
        <p:spPr>
          <a:xfrm>
            <a:off x="27197294" y="975698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BC307-2E5B-4396-A036-2AD668C2604A}"/>
              </a:ext>
            </a:extLst>
          </p:cNvPr>
          <p:cNvSpPr txBox="1"/>
          <p:nvPr/>
        </p:nvSpPr>
        <p:spPr>
          <a:xfrm>
            <a:off x="21169024" y="12756141"/>
            <a:ext cx="1277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Model variance can be overestimated, due to data mismatch</a:t>
            </a:r>
          </a:p>
        </p:txBody>
      </p:sp>
    </p:spTree>
    <p:extLst>
      <p:ext uri="{BB962C8B-B14F-4D97-AF65-F5344CB8AC3E}">
        <p14:creationId xmlns:p14="http://schemas.microsoft.com/office/powerpoint/2010/main" val="410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19659</TotalTime>
  <Words>3230</Words>
  <Application>Microsoft Office PowerPoint</Application>
  <PresentationFormat>Custom</PresentationFormat>
  <Paragraphs>672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Lucida Grande</vt:lpstr>
      <vt:lpstr>Arial</vt:lpstr>
      <vt:lpstr>Calibri</vt:lpstr>
      <vt:lpstr>Cambria Math</vt:lpstr>
      <vt:lpstr>Consolas</vt:lpstr>
      <vt:lpstr>Courier New</vt:lpstr>
      <vt:lpstr>Wingdings</vt:lpstr>
      <vt:lpstr>Office Theme</vt:lpstr>
      <vt:lpstr>PowerPoint Presentation</vt:lpstr>
      <vt:lpstr>Outline</vt:lpstr>
      <vt:lpstr>Model error and training setup</vt:lpstr>
      <vt:lpstr>Ideally, Train, Dev, Test sets are from the same data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Dev and Train set are from the different distribution</vt:lpstr>
      <vt:lpstr>Dev and Train set are from the different distribution</vt:lpstr>
      <vt:lpstr>Train, Tra-Dev, Dev and Test sets</vt:lpstr>
      <vt:lpstr>Spot problems : Error analysis</vt:lpstr>
      <vt:lpstr>Spot problems : Error analysis</vt:lpstr>
      <vt:lpstr>Iterate error analysis with training</vt:lpstr>
      <vt:lpstr>Speedup the error analysis</vt:lpstr>
      <vt:lpstr>Active selection : use uncertainty</vt:lpstr>
      <vt:lpstr>Error analysis of a complex system</vt:lpstr>
      <vt:lpstr>Error analysis of a complex system</vt:lpstr>
      <vt:lpstr>Error analysis of a complex system</vt:lpstr>
      <vt:lpstr>Error analysis of a complex system</vt:lpstr>
      <vt:lpstr>Error analysis of a complex system</vt:lpstr>
      <vt:lpstr>Outline</vt:lpstr>
      <vt:lpstr>Data pre-processing to reduce variation</vt:lpstr>
      <vt:lpstr>Data pre-processing to understand</vt:lpstr>
      <vt:lpstr>Data pre-processing</vt:lpstr>
      <vt:lpstr>Scale and centering</vt:lpstr>
      <vt:lpstr>PCA: Principal Component Analysis</vt:lpstr>
      <vt:lpstr>PCA: Principal Component Analysis</vt:lpstr>
      <vt:lpstr>Tips for data processing</vt:lpstr>
      <vt:lpstr>Outline</vt:lpstr>
      <vt:lpstr>Need a strategy to give weights some initial values</vt:lpstr>
      <vt:lpstr>Need a strategy to give weights some initial values</vt:lpstr>
      <vt:lpstr>Need a strategy to give weights some initial values</vt:lpstr>
      <vt:lpstr>For deep network, activation function can be saturated</vt:lpstr>
      <vt:lpstr>Xavier Initialization</vt:lpstr>
      <vt:lpstr>He initialization: Xavier Initialization for ReLU activation</vt:lpstr>
      <vt:lpstr>He initialization: Xavier Initialization for ReLU activation</vt:lpstr>
      <vt:lpstr>Outline</vt:lpstr>
      <vt:lpstr>Debug deep neural network model can be difficult</vt:lpstr>
      <vt:lpstr>Before you started …</vt:lpstr>
      <vt:lpstr>Before you started …</vt:lpstr>
      <vt:lpstr>Before you started …</vt:lpstr>
      <vt:lpstr>Before you started …</vt:lpstr>
      <vt:lpstr>Model architecture</vt:lpstr>
      <vt:lpstr>Implementation</vt:lpstr>
      <vt:lpstr>Overfit a small dataset, e.g. one mini-batch</vt:lpstr>
      <vt:lpstr>Check the initial loss function, if making sense</vt:lpstr>
      <vt:lpstr>First turn off regularization/drop out/Batch Norm</vt:lpstr>
      <vt:lpstr>Check every steps, starting from pre-processing</vt:lpstr>
      <vt:lpstr>Check immediate inputs to your model training code</vt:lpstr>
      <vt:lpstr>Check immediate outputs of your model before any post-processing</vt:lpstr>
      <vt:lpstr>Add Debug mode and verbose mode, add working_dir</vt:lpstr>
      <vt:lpstr>Monitor the learning curves</vt:lpstr>
      <vt:lpstr>Monitor the learning curves</vt:lpstr>
      <vt:lpstr>Monitor the learning curves</vt:lpstr>
      <vt:lpstr>Monitor the learning curves</vt:lpstr>
      <vt:lpstr>Monitor the learning curves</vt:lpstr>
      <vt:lpstr>Use Debugger</vt:lpstr>
      <vt:lpstr>Use Experimental management tools</vt:lpstr>
      <vt:lpstr>Do not use hyperparameter searching as the first remedy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2610</cp:revision>
  <dcterms:created xsi:type="dcterms:W3CDTF">2010-08-11T18:35:55Z</dcterms:created>
  <dcterms:modified xsi:type="dcterms:W3CDTF">2021-10-13T01:22:21Z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